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7" r:id="rId15"/>
    <p:sldId id="278" r:id="rId16"/>
    <p:sldId id="279" r:id="rId17"/>
    <p:sldId id="268" r:id="rId18"/>
    <p:sldId id="269" r:id="rId19"/>
    <p:sldId id="271" r:id="rId20"/>
    <p:sldId id="272" r:id="rId21"/>
    <p:sldId id="273" r:id="rId22"/>
    <p:sldId id="274" r:id="rId23"/>
    <p:sldId id="276" r:id="rId24"/>
    <p:sldId id="275" r:id="rId25"/>
  </p:sldIdLst>
  <p:sldSz cx="18288000" cy="10287000"/>
  <p:notesSz cx="6858000" cy="9144000"/>
  <p:embeddedFontLst>
    <p:embeddedFont>
      <p:font typeface="HK Grotesk" panose="020B0604020202020204" charset="0"/>
      <p:regular r:id="rId27"/>
    </p:embeddedFont>
    <p:embeddedFont>
      <p:font typeface="HK Grotesk Bold" panose="020B0604020202020204" charset="0"/>
      <p:regular r:id="rId28"/>
    </p:embeddedFont>
    <p:embeddedFont>
      <p:font typeface="HK Grotesk Medium" panose="020B0604020202020204" charset="0"/>
      <p:regular r:id="rId29"/>
    </p:embeddedFont>
    <p:embeddedFont>
      <p:font typeface="Segoe UI Semibold" panose="020B0702040204020203" pitchFamily="34" charset="0"/>
      <p:bold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0947" autoAdjust="0"/>
  </p:normalViewPr>
  <p:slideViewPr>
    <p:cSldViewPr>
      <p:cViewPr varScale="1">
        <p:scale>
          <a:sx n="49" d="100"/>
          <a:sy n="49" d="100"/>
        </p:scale>
        <p:origin x="101" y="5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decision tree is like an expert, providing its opinion on how to classify the data. Predictions are made by calculating the prediction for each decision tree, then taking the most popular result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ctrTitle"/>
          </p:nvPr>
        </p:nvSpPr>
        <p:spPr>
          <a:xfrm>
            <a:off x="5943599" y="2946401"/>
            <a:ext cx="10796589" cy="3632196"/>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943599" y="6578599"/>
            <a:ext cx="10796589"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3398837" y="8805863"/>
            <a:ext cx="2400300" cy="566738"/>
          </a:xfrm>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a:xfrm>
            <a:off x="5943599" y="8805863"/>
            <a:ext cx="7340937" cy="566738"/>
          </a:xfrm>
        </p:spPr>
        <p:txBody>
          <a:bodyPr/>
          <a:lstStyle/>
          <a:p>
            <a:endParaRPr lang="en-US"/>
          </a:p>
        </p:txBody>
      </p:sp>
      <p:sp>
        <p:nvSpPr>
          <p:cNvPr id="6" name="Slide Number Placeholder 5"/>
          <p:cNvSpPr>
            <a:spLocks noGrp="1"/>
          </p:cNvSpPr>
          <p:nvPr>
            <p:ph type="sldNum" sz="quarter" idx="12"/>
          </p:nvPr>
        </p:nvSpPr>
        <p:spPr>
          <a:xfrm>
            <a:off x="15913438" y="8805863"/>
            <a:ext cx="826751" cy="56673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061310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421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4962872"/>
            <a:ext cx="15197141" cy="2203200"/>
          </a:xfrm>
        </p:spPr>
        <p:txBody>
          <a:bodyPr anchor="b"/>
          <a:lstStyle>
            <a:lvl1pPr algn="l">
              <a:defRPr sz="6000" b="0" cap="all"/>
            </a:lvl1pPr>
          </a:lstStyle>
          <a:p>
            <a:r>
              <a:rPr lang="en-US"/>
              <a:t>Click to edit Master title style</a:t>
            </a:r>
            <a:endParaRPr lang="en-US" dirty="0"/>
          </a:p>
        </p:txBody>
      </p:sp>
      <p:sp>
        <p:nvSpPr>
          <p:cNvPr id="3" name="Text Placeholder 2"/>
          <p:cNvSpPr>
            <a:spLocks noGrp="1"/>
          </p:cNvSpPr>
          <p:nvPr>
            <p:ph type="body" idx="1"/>
          </p:nvPr>
        </p:nvSpPr>
        <p:spPr>
          <a:xfrm>
            <a:off x="1028699" y="7166072"/>
            <a:ext cx="15197142" cy="1290600"/>
          </a:xfrm>
        </p:spPr>
        <p:txBody>
          <a:bodyPr anchor="t">
            <a:normAutofit/>
          </a:bodyPr>
          <a:lstStyle>
            <a:lvl1pPr marL="0" indent="0" algn="l">
              <a:buNone/>
              <a:defRPr sz="30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9589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3" y="3213101"/>
            <a:ext cx="7493001" cy="54737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32843" y="3213101"/>
            <a:ext cx="7492998" cy="54737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5066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60505" y="3327401"/>
            <a:ext cx="7063581"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2" y="4305302"/>
            <a:ext cx="7495385"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44005" y="3340101"/>
            <a:ext cx="70842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35225" y="4305302"/>
            <a:ext cx="7493001"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914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8347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434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3111499"/>
            <a:ext cx="5521328"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6972302" y="914402"/>
            <a:ext cx="9253539" cy="7772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1" y="5168900"/>
            <a:ext cx="5521328"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800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2400300"/>
            <a:ext cx="9246980" cy="20574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04380" y="1371600"/>
            <a:ext cx="4921461"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4457700"/>
            <a:ext cx="9246980" cy="27432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0139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7099298"/>
            <a:ext cx="1519714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57401" y="1398168"/>
            <a:ext cx="13139741"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7949405"/>
            <a:ext cx="15197141" cy="74056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338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686299"/>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0" y="6515100"/>
            <a:ext cx="15197142"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2685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5" name="TextBox 14"/>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1" name="TextBox 10"/>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46813" y="5029200"/>
            <a:ext cx="14008776"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31198" y="6515100"/>
            <a:ext cx="15228551"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3057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4" y="4962872"/>
            <a:ext cx="15197138"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2" y="7166072"/>
            <a:ext cx="15197139"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502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8700" y="5829300"/>
            <a:ext cx="15203154" cy="1333500"/>
          </a:xfrm>
        </p:spPr>
        <p:txBody>
          <a:bodyPr vert="horz" lIns="91440" tIns="45720" rIns="91440" bIns="45720" rtlCol="0" anchor="b">
            <a:normAutofit/>
          </a:bodyPr>
          <a:lstStyle>
            <a:lvl1pP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699" y="7162800"/>
            <a:ext cx="15203154"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2914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2"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2919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1"/>
          <p:cNvSpPr>
            <a:spLocks noGrp="1"/>
          </p:cNvSpPr>
          <p:nvPr>
            <p:ph type="title"/>
          </p:nvPr>
        </p:nvSpPr>
        <p:spPr>
          <a:xfrm>
            <a:off x="1028702" y="914401"/>
            <a:ext cx="15197138" cy="2184401"/>
          </a:xfrm>
        </p:spPr>
        <p:txBody>
          <a:bodyPr/>
          <a:lstStyle/>
          <a:p>
            <a:r>
              <a:rPr lang="en-US"/>
              <a:t>Click to edit Master title style</a:t>
            </a:r>
            <a:endParaRPr lang="en-US" dirty="0"/>
          </a:p>
        </p:txBody>
      </p:sp>
    </p:spTree>
    <p:extLst>
      <p:ext uri="{BB962C8B-B14F-4D97-AF65-F5344CB8AC3E}">
        <p14:creationId xmlns:p14="http://schemas.microsoft.com/office/powerpoint/2010/main" val="655538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Vertical Title 1"/>
          <p:cNvSpPr>
            <a:spLocks noGrp="1"/>
          </p:cNvSpPr>
          <p:nvPr>
            <p:ph type="title" orient="vert"/>
          </p:nvPr>
        </p:nvSpPr>
        <p:spPr>
          <a:xfrm>
            <a:off x="12988013" y="914399"/>
            <a:ext cx="3237828"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914400"/>
            <a:ext cx="11748174" cy="7772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635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2" y="914401"/>
            <a:ext cx="15197138" cy="21844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2" y="3213101"/>
            <a:ext cx="15197138" cy="547370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84490" y="8805863"/>
            <a:ext cx="240030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8/10/2024</a:t>
            </a:fld>
            <a:endParaRPr lang="en-US"/>
          </a:p>
        </p:txBody>
      </p:sp>
      <p:sp>
        <p:nvSpPr>
          <p:cNvPr id="5" name="Footer Placeholder 4"/>
          <p:cNvSpPr>
            <a:spLocks noGrp="1"/>
          </p:cNvSpPr>
          <p:nvPr>
            <p:ph type="ftr" sz="quarter" idx="3"/>
          </p:nvPr>
        </p:nvSpPr>
        <p:spPr>
          <a:xfrm>
            <a:off x="1028701" y="8805863"/>
            <a:ext cx="11741489"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399091" y="8805863"/>
            <a:ext cx="826751"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470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canva.com/design/DAFvAMvb1jk/lB1HJ1ihIav_W7L8wz69mg/edit"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4443707" y="7293433"/>
            <a:ext cx="2178740" cy="434606"/>
          </a:xfrm>
          <a:prstGeom prst="rect">
            <a:avLst/>
          </a:prstGeom>
        </p:spPr>
        <p:txBody>
          <a:bodyPr lIns="0" tIns="0" rIns="0" bIns="0" rtlCol="0" anchor="t">
            <a:spAutoFit/>
          </a:bodyPr>
          <a:lstStyle/>
          <a:p>
            <a:pPr algn="just">
              <a:lnSpc>
                <a:spcPts val="3359"/>
              </a:lnSpc>
            </a:pPr>
            <a:r>
              <a:rPr lang="en-US" sz="2799" dirty="0">
                <a:solidFill>
                  <a:srgbClr val="FFFFFF"/>
                </a:solidFill>
                <a:latin typeface="HK Grotesk Medium"/>
              </a:rPr>
              <a:t>By Group 9</a:t>
            </a:r>
          </a:p>
        </p:txBody>
      </p:sp>
      <p:grpSp>
        <p:nvGrpSpPr>
          <p:cNvPr id="3" name="Group 3"/>
          <p:cNvGrpSpPr/>
          <p:nvPr/>
        </p:nvGrpSpPr>
        <p:grpSpPr>
          <a:xfrm>
            <a:off x="1056100" y="2596367"/>
            <a:ext cx="7706900" cy="5137933"/>
            <a:chOff x="0" y="0"/>
            <a:chExt cx="10275866" cy="6850578"/>
          </a:xfrm>
        </p:grpSpPr>
        <p:sp>
          <p:nvSpPr>
            <p:cNvPr id="4" name="Freeform 4"/>
            <p:cNvSpPr/>
            <p:nvPr/>
          </p:nvSpPr>
          <p:spPr>
            <a:xfrm>
              <a:off x="3425289" y="0"/>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stretch>
                <a:fillRect/>
              </a:stretch>
            </a:blipFill>
          </p:spPr>
        </p:sp>
        <p:sp>
          <p:nvSpPr>
            <p:cNvPr id="5" name="Freeform 5"/>
            <p:cNvSpPr/>
            <p:nvPr/>
          </p:nvSpPr>
          <p:spPr>
            <a:xfrm>
              <a:off x="0" y="0"/>
              <a:ext cx="6850578" cy="6850578"/>
            </a:xfrm>
            <a:custGeom>
              <a:avLst/>
              <a:gdLst/>
              <a:ahLst/>
              <a:cxnLst/>
              <a:rect l="l" t="t" r="r" b="b"/>
              <a:pathLst>
                <a:path w="6850578" h="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7709552" y="3477806"/>
            <a:ext cx="10200513" cy="3331388"/>
          </a:xfrm>
          <a:prstGeom prst="rect">
            <a:avLst/>
          </a:prstGeom>
        </p:spPr>
        <p:txBody>
          <a:bodyPr lIns="0" tIns="0" rIns="0" bIns="0" rtlCol="0" anchor="t">
            <a:spAutoFit/>
          </a:bodyPr>
          <a:lstStyle/>
          <a:p>
            <a:pPr>
              <a:lnSpc>
                <a:spcPts val="13199"/>
              </a:lnSpc>
            </a:pPr>
            <a:r>
              <a:rPr lang="en-US" sz="10999">
                <a:solidFill>
                  <a:srgbClr val="FFFFFF"/>
                </a:solidFill>
                <a:latin typeface="HK Grotesk Bold"/>
              </a:rPr>
              <a:t>Loan Eligibility Predictor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798128" y="5143500"/>
            <a:ext cx="14217037" cy="4753190"/>
          </a:xfrm>
          <a:custGeom>
            <a:avLst/>
            <a:gdLst/>
            <a:ahLst/>
            <a:cxnLst/>
            <a:rect l="l" t="t" r="r" b="b"/>
            <a:pathLst>
              <a:path w="14217037" h="4753190">
                <a:moveTo>
                  <a:pt x="0" y="0"/>
                </a:moveTo>
                <a:lnTo>
                  <a:pt x="14217036" y="0"/>
                </a:lnTo>
                <a:lnTo>
                  <a:pt x="14217036" y="4753190"/>
                </a:lnTo>
                <a:lnTo>
                  <a:pt x="0" y="4753190"/>
                </a:lnTo>
                <a:lnTo>
                  <a:pt x="0" y="0"/>
                </a:lnTo>
                <a:close/>
              </a:path>
            </a:pathLst>
          </a:custGeom>
          <a:blipFill>
            <a:blip r:embed="rId2"/>
            <a:stretch>
              <a:fillRect/>
            </a:stretch>
          </a:blipFill>
        </p:spPr>
      </p:sp>
      <p:sp>
        <p:nvSpPr>
          <p:cNvPr id="3" name="TextBox 3"/>
          <p:cNvSpPr txBox="1"/>
          <p:nvPr/>
        </p:nvSpPr>
        <p:spPr>
          <a:xfrm>
            <a:off x="2695841" y="1095375"/>
            <a:ext cx="12896317"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PREPROCESSING</a:t>
            </a:r>
          </a:p>
        </p:txBody>
      </p:sp>
      <p:sp>
        <p:nvSpPr>
          <p:cNvPr id="4" name="TextBox 4"/>
          <p:cNvSpPr txBox="1"/>
          <p:nvPr/>
        </p:nvSpPr>
        <p:spPr>
          <a:xfrm>
            <a:off x="1028700" y="2486576"/>
            <a:ext cx="16230600" cy="2279210"/>
          </a:xfrm>
          <a:prstGeom prst="rect">
            <a:avLst/>
          </a:prstGeom>
        </p:spPr>
        <p:txBody>
          <a:bodyPr lIns="0" tIns="0" rIns="0" bIns="0" rtlCol="0" anchor="t">
            <a:spAutoFit/>
          </a:bodyPr>
          <a:lstStyle/>
          <a:p>
            <a:pPr marL="755644" lvl="1" indent="-377822" algn="just">
              <a:lnSpc>
                <a:spcPts val="4549"/>
              </a:lnSpc>
              <a:buFont typeface="Arial"/>
              <a:buChar char="•"/>
            </a:pPr>
            <a:r>
              <a:rPr lang="en-US" sz="3499" dirty="0">
                <a:solidFill>
                  <a:srgbClr val="FFFFFF"/>
                </a:solidFill>
                <a:latin typeface="HK Grotesk Medium"/>
              </a:rPr>
              <a:t>We clean and organize the </a:t>
            </a:r>
            <a:r>
              <a:rPr lang="en-US" sz="3499" dirty="0" err="1">
                <a:solidFill>
                  <a:srgbClr val="FFFFFF"/>
                </a:solidFill>
                <a:latin typeface="HK Grotesk Medium"/>
              </a:rPr>
              <a:t>data.This</a:t>
            </a:r>
            <a:r>
              <a:rPr lang="en-US" sz="3499" dirty="0">
                <a:solidFill>
                  <a:srgbClr val="FFFFFF"/>
                </a:solidFill>
                <a:latin typeface="HK Grotesk Medium"/>
              </a:rPr>
              <a:t> involves handling missing values, converting data types, and scaling numerical values. We ensure the data is ready for analysis .</a:t>
            </a:r>
          </a:p>
          <a:p>
            <a:pPr marL="755644" lvl="1" indent="-377822" algn="just">
              <a:lnSpc>
                <a:spcPts val="4549"/>
              </a:lnSpc>
              <a:buFont typeface="Arial"/>
              <a:buChar char="•"/>
            </a:pPr>
            <a:r>
              <a:rPr lang="en-US" sz="3499" dirty="0">
                <a:solidFill>
                  <a:srgbClr val="FFFFFF"/>
                </a:solidFill>
                <a:latin typeface="HK Grotesk Medium"/>
              </a:rPr>
              <a:t>The current </a:t>
            </a:r>
            <a:r>
              <a:rPr lang="en-US" sz="3499" dirty="0" err="1">
                <a:solidFill>
                  <a:srgbClr val="FFFFFF"/>
                </a:solidFill>
                <a:latin typeface="HK Grotesk Medium"/>
              </a:rPr>
              <a:t>dataframe</a:t>
            </a:r>
            <a:r>
              <a:rPr lang="en-US" sz="3499" dirty="0">
                <a:solidFill>
                  <a:srgbClr val="FFFFFF"/>
                </a:solidFill>
                <a:latin typeface="HK Grotesk Medium"/>
              </a:rPr>
              <a:t> looks like-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609600" y="6057900"/>
            <a:ext cx="11315700" cy="2640074"/>
          </a:xfrm>
          <a:custGeom>
            <a:avLst/>
            <a:gdLst/>
            <a:ahLst/>
            <a:cxnLst/>
            <a:rect l="l" t="t" r="r" b="b"/>
            <a:pathLst>
              <a:path w="16230600" h="2640074">
                <a:moveTo>
                  <a:pt x="0" y="0"/>
                </a:moveTo>
                <a:lnTo>
                  <a:pt x="16230600" y="0"/>
                </a:lnTo>
                <a:lnTo>
                  <a:pt x="16230600" y="2640073"/>
                </a:lnTo>
                <a:lnTo>
                  <a:pt x="0" y="2640073"/>
                </a:lnTo>
                <a:lnTo>
                  <a:pt x="0" y="0"/>
                </a:lnTo>
                <a:close/>
              </a:path>
            </a:pathLst>
          </a:custGeom>
          <a:blipFill>
            <a:blip r:embed="rId2"/>
            <a:stretch>
              <a:fillRect/>
            </a:stretch>
          </a:blipFill>
        </p:spPr>
      </p:sp>
      <p:sp>
        <p:nvSpPr>
          <p:cNvPr id="3" name="TextBox 3"/>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HANDLING OF NULLS</a:t>
            </a:r>
          </a:p>
        </p:txBody>
      </p:sp>
      <p:sp>
        <p:nvSpPr>
          <p:cNvPr id="4" name="TextBox 4"/>
          <p:cNvSpPr txBox="1"/>
          <p:nvPr/>
        </p:nvSpPr>
        <p:spPr>
          <a:xfrm>
            <a:off x="1028700" y="2777686"/>
            <a:ext cx="16230600" cy="1136430"/>
          </a:xfrm>
          <a:prstGeom prst="rect">
            <a:avLst/>
          </a:prstGeom>
        </p:spPr>
        <p:txBody>
          <a:bodyPr lIns="0" tIns="0" rIns="0" bIns="0" rtlCol="0" anchor="t">
            <a:spAutoFit/>
          </a:bodyPr>
          <a:lstStyle/>
          <a:p>
            <a:pPr marL="755644" lvl="1" indent="-377822" algn="just">
              <a:lnSpc>
                <a:spcPts val="4549"/>
              </a:lnSpc>
              <a:buFont typeface="Arial"/>
              <a:buChar char="•"/>
            </a:pPr>
            <a:r>
              <a:rPr lang="en-US" sz="3499">
                <a:solidFill>
                  <a:srgbClr val="FFFFFF"/>
                </a:solidFill>
                <a:latin typeface="HK Grotesk Medium"/>
              </a:rPr>
              <a:t>We need to handle the null values present in the cells .</a:t>
            </a:r>
          </a:p>
          <a:p>
            <a:pPr marL="755644" lvl="1" indent="-377822" algn="just">
              <a:lnSpc>
                <a:spcPts val="4549"/>
              </a:lnSpc>
              <a:buFont typeface="Arial"/>
              <a:buChar char="•"/>
            </a:pPr>
            <a:r>
              <a:rPr lang="en-US" sz="3499">
                <a:solidFill>
                  <a:srgbClr val="FFFFFF"/>
                </a:solidFill>
                <a:latin typeface="HK Grotesk Medium"/>
              </a:rPr>
              <a:t>This can be done by-</a:t>
            </a:r>
          </a:p>
        </p:txBody>
      </p:sp>
      <p:pic>
        <p:nvPicPr>
          <p:cNvPr id="6" name="Picture 5">
            <a:extLst>
              <a:ext uri="{FF2B5EF4-FFF2-40B4-BE49-F238E27FC236}">
                <a16:creationId xmlns:a16="http://schemas.microsoft.com/office/drawing/2014/main" id="{9D592E6F-279B-BB3F-5CDF-1F9A0EA31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2600" y="3619500"/>
            <a:ext cx="4076700" cy="586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HANDELING OUTLIERS</a:t>
            </a:r>
          </a:p>
        </p:txBody>
      </p:sp>
      <p:sp>
        <p:nvSpPr>
          <p:cNvPr id="4" name="TextBox 4"/>
          <p:cNvSpPr txBox="1"/>
          <p:nvPr/>
        </p:nvSpPr>
        <p:spPr>
          <a:xfrm>
            <a:off x="1028700" y="2370173"/>
            <a:ext cx="16230600" cy="1144416"/>
          </a:xfrm>
          <a:prstGeom prst="rect">
            <a:avLst/>
          </a:prstGeom>
        </p:spPr>
        <p:txBody>
          <a:bodyPr lIns="0" tIns="0" rIns="0" bIns="0" rtlCol="0" anchor="t">
            <a:spAutoFit/>
          </a:bodyPr>
          <a:lstStyle/>
          <a:p>
            <a:pPr marL="755644" lvl="1" indent="-377822" algn="just">
              <a:lnSpc>
                <a:spcPts val="4549"/>
              </a:lnSpc>
              <a:buFont typeface="Arial"/>
              <a:buChar char="•"/>
            </a:pPr>
            <a:r>
              <a:rPr lang="en-US" sz="3499" dirty="0">
                <a:solidFill>
                  <a:srgbClr val="FFFFFF"/>
                </a:solidFill>
                <a:latin typeface="HK Grotesk Medium"/>
              </a:rPr>
              <a:t>Here,  we remove the outliers the feature gets limited between 10000</a:t>
            </a:r>
          </a:p>
          <a:p>
            <a:pPr marL="755644" lvl="1" indent="-377822" algn="just">
              <a:lnSpc>
                <a:spcPts val="4549"/>
              </a:lnSpc>
              <a:buFont typeface="Arial"/>
              <a:buChar char="•"/>
            </a:pPr>
            <a:r>
              <a:rPr lang="en-US" sz="3499" dirty="0">
                <a:solidFill>
                  <a:srgbClr val="FFFFFF"/>
                </a:solidFill>
                <a:latin typeface="HK Grotesk Medium"/>
              </a:rPr>
              <a:t>Hence the outliers are  removed:</a:t>
            </a:r>
          </a:p>
        </p:txBody>
      </p:sp>
      <p:pic>
        <p:nvPicPr>
          <p:cNvPr id="6" name="Picture 5">
            <a:extLst>
              <a:ext uri="{FF2B5EF4-FFF2-40B4-BE49-F238E27FC236}">
                <a16:creationId xmlns:a16="http://schemas.microsoft.com/office/drawing/2014/main" id="{A8A9A19A-6A50-2666-2C78-818F1883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4359104"/>
            <a:ext cx="8097380" cy="53347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1" y="1095375"/>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VISUALIZATION OF DATA</a:t>
            </a:r>
          </a:p>
        </p:txBody>
      </p:sp>
      <p:sp>
        <p:nvSpPr>
          <p:cNvPr id="9" name="TextBox 8">
            <a:extLst>
              <a:ext uri="{FF2B5EF4-FFF2-40B4-BE49-F238E27FC236}">
                <a16:creationId xmlns:a16="http://schemas.microsoft.com/office/drawing/2014/main" id="{BF033078-EE53-A905-90F9-BAAFF85EEE99}"/>
              </a:ext>
            </a:extLst>
          </p:cNvPr>
          <p:cNvSpPr txBox="1"/>
          <p:nvPr/>
        </p:nvSpPr>
        <p:spPr>
          <a:xfrm>
            <a:off x="1600200" y="2781300"/>
            <a:ext cx="16383000" cy="602024"/>
          </a:xfrm>
          <a:prstGeom prst="rect">
            <a:avLst/>
          </a:prstGeom>
          <a:noFill/>
        </p:spPr>
        <p:txBody>
          <a:bodyPr wrap="square" rtlCol="0">
            <a:spAutoFit/>
          </a:bodyPr>
          <a:lstStyle/>
          <a:p>
            <a:pPr marL="755644" lvl="1" indent="-377822" algn="just">
              <a:lnSpc>
                <a:spcPts val="4549"/>
              </a:lnSpc>
              <a:buFont typeface="Arial"/>
              <a:buChar char="•"/>
            </a:pPr>
            <a:r>
              <a:rPr lang="en-US" sz="2000" dirty="0">
                <a:solidFill>
                  <a:srgbClr val="FFFFFF"/>
                </a:solidFill>
                <a:latin typeface="HK Grotesk Medium"/>
              </a:rPr>
              <a:t>Here we have arrange the ‘</a:t>
            </a:r>
            <a:r>
              <a:rPr lang="en-US" sz="2000" dirty="0" err="1">
                <a:solidFill>
                  <a:srgbClr val="FFFFFF"/>
                </a:solidFill>
                <a:latin typeface="HK Grotesk Medium"/>
              </a:rPr>
              <a:t>ApplicantIncome</a:t>
            </a:r>
            <a:r>
              <a:rPr lang="en-US" sz="2000" dirty="0">
                <a:solidFill>
                  <a:srgbClr val="FFFFFF"/>
                </a:solidFill>
                <a:latin typeface="HK Grotesk Medium"/>
              </a:rPr>
              <a:t>’ , ‘</a:t>
            </a:r>
            <a:r>
              <a:rPr lang="en-US" sz="2000" dirty="0" err="1">
                <a:solidFill>
                  <a:srgbClr val="FFFFFF"/>
                </a:solidFill>
                <a:latin typeface="HK Grotesk Medium"/>
              </a:rPr>
              <a:t>CoApplicantIncome</a:t>
            </a:r>
            <a:r>
              <a:rPr lang="en-US" sz="2000" dirty="0">
                <a:solidFill>
                  <a:srgbClr val="FFFFFF"/>
                </a:solidFill>
                <a:latin typeface="HK Grotesk Medium"/>
              </a:rPr>
              <a:t>’  and ‘</a:t>
            </a:r>
            <a:r>
              <a:rPr lang="en-US" sz="2000" dirty="0" err="1">
                <a:solidFill>
                  <a:srgbClr val="FFFFFF"/>
                </a:solidFill>
                <a:latin typeface="HK Grotesk Medium"/>
              </a:rPr>
              <a:t>LoanAmount</a:t>
            </a:r>
            <a:r>
              <a:rPr lang="en-US" sz="2000" dirty="0">
                <a:solidFill>
                  <a:srgbClr val="FFFFFF"/>
                </a:solidFill>
                <a:latin typeface="HK Grotesk Medium"/>
              </a:rPr>
              <a:t>’ in a histogram insight</a:t>
            </a:r>
            <a:endParaRPr lang="en-IN" sz="2000" dirty="0">
              <a:solidFill>
                <a:srgbClr val="FFFFFF"/>
              </a:solidFill>
              <a:latin typeface="HK Grotesk Medium"/>
            </a:endParaRPr>
          </a:p>
        </p:txBody>
      </p:sp>
      <p:pic>
        <p:nvPicPr>
          <p:cNvPr id="11" name="Picture 10">
            <a:extLst>
              <a:ext uri="{FF2B5EF4-FFF2-40B4-BE49-F238E27FC236}">
                <a16:creationId xmlns:a16="http://schemas.microsoft.com/office/drawing/2014/main" id="{56DC2868-EBF0-84E2-C8BE-8ABC4B1E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 y="4044225"/>
            <a:ext cx="13670280" cy="5671275"/>
          </a:xfrm>
          <a:prstGeom prst="rect">
            <a:avLst/>
          </a:prstGeom>
        </p:spPr>
      </p:pic>
    </p:spTree>
    <p:extLst>
      <p:ext uri="{BB962C8B-B14F-4D97-AF65-F5344CB8AC3E}">
        <p14:creationId xmlns:p14="http://schemas.microsoft.com/office/powerpoint/2010/main" val="3753289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0" y="342900"/>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SOME VALUABLE INSIGHTS</a:t>
            </a:r>
          </a:p>
        </p:txBody>
      </p:sp>
      <p:sp>
        <p:nvSpPr>
          <p:cNvPr id="9" name="TextBox 8">
            <a:extLst>
              <a:ext uri="{FF2B5EF4-FFF2-40B4-BE49-F238E27FC236}">
                <a16:creationId xmlns:a16="http://schemas.microsoft.com/office/drawing/2014/main" id="{BF033078-EE53-A905-90F9-BAAFF85EEE99}"/>
              </a:ext>
            </a:extLst>
          </p:cNvPr>
          <p:cNvSpPr txBox="1"/>
          <p:nvPr/>
        </p:nvSpPr>
        <p:spPr>
          <a:xfrm>
            <a:off x="1676400" y="1352535"/>
            <a:ext cx="14859000" cy="1740798"/>
          </a:xfrm>
          <a:prstGeom prst="rect">
            <a:avLst/>
          </a:prstGeom>
          <a:noFill/>
        </p:spPr>
        <p:txBody>
          <a:bodyPr wrap="square" rtlCol="0">
            <a:spAutoFit/>
          </a:bodyPr>
          <a:lstStyle/>
          <a:p>
            <a:pPr marL="755644" lvl="1" indent="-377822" algn="just">
              <a:lnSpc>
                <a:spcPts val="4549"/>
              </a:lnSpc>
              <a:buFont typeface="Arial"/>
              <a:buChar char="•"/>
            </a:pPr>
            <a:r>
              <a:rPr lang="en-US" sz="2000" dirty="0">
                <a:solidFill>
                  <a:srgbClr val="FFFFFF"/>
                </a:solidFill>
                <a:latin typeface="HK Grotesk Medium"/>
              </a:rPr>
              <a:t>The pair plot highlights that while there is a moderate correlation between ‘ApplicantIncome’ and ‘LoanAmount’, the relationship is not very strong, as indicated by the scatter plot.</a:t>
            </a:r>
          </a:p>
          <a:p>
            <a:pPr marL="755644" lvl="1" indent="-377822" algn="just">
              <a:lnSpc>
                <a:spcPts val="4549"/>
              </a:lnSpc>
              <a:buFont typeface="Arial"/>
              <a:buChar char="•"/>
            </a:pPr>
            <a:r>
              <a:rPr lang="en-US" sz="2000" dirty="0">
                <a:solidFill>
                  <a:srgbClr val="FFFFFF"/>
                </a:solidFill>
                <a:latin typeface="HK Grotesk Medium"/>
              </a:rPr>
              <a:t>The distributions show that most applicants and co-applicants have lower incomes, and most loans are for smaller amounts.</a:t>
            </a:r>
            <a:endParaRPr lang="en-IN" sz="2000" dirty="0">
              <a:solidFill>
                <a:srgbClr val="FFFFFF"/>
              </a:solidFill>
              <a:latin typeface="HK Grotesk Medium"/>
            </a:endParaRPr>
          </a:p>
        </p:txBody>
      </p:sp>
      <p:pic>
        <p:nvPicPr>
          <p:cNvPr id="4" name="Picture 3">
            <a:extLst>
              <a:ext uri="{FF2B5EF4-FFF2-40B4-BE49-F238E27FC236}">
                <a16:creationId xmlns:a16="http://schemas.microsoft.com/office/drawing/2014/main" id="{4B0007F3-595C-7B2C-EC07-5B597F663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169342"/>
            <a:ext cx="13106400" cy="5546157"/>
          </a:xfrm>
          <a:prstGeom prst="rect">
            <a:avLst/>
          </a:prstGeom>
        </p:spPr>
      </p:pic>
    </p:spTree>
    <p:extLst>
      <p:ext uri="{BB962C8B-B14F-4D97-AF65-F5344CB8AC3E}">
        <p14:creationId xmlns:p14="http://schemas.microsoft.com/office/powerpoint/2010/main" val="244263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353426" y="380154"/>
            <a:ext cx="15439759" cy="1009635"/>
          </a:xfrm>
          <a:prstGeom prst="rect">
            <a:avLst/>
          </a:prstGeom>
        </p:spPr>
        <p:txBody>
          <a:bodyPr lIns="0" tIns="0" rIns="0" bIns="0" rtlCol="0" anchor="t">
            <a:spAutoFit/>
          </a:bodyPr>
          <a:lstStyle/>
          <a:p>
            <a:pPr marL="0" lvl="1" algn="ctr">
              <a:lnSpc>
                <a:spcPts val="7699"/>
              </a:lnSpc>
            </a:pPr>
            <a:r>
              <a:rPr lang="en-US" sz="6999" dirty="0">
                <a:solidFill>
                  <a:srgbClr val="FFFFFF"/>
                </a:solidFill>
                <a:latin typeface="HK Grotesk Bold"/>
              </a:rPr>
              <a:t> </a:t>
            </a:r>
            <a:r>
              <a:rPr lang="en-IN" sz="6999" dirty="0">
                <a:solidFill>
                  <a:srgbClr val="FFFFFF"/>
                </a:solidFill>
                <a:latin typeface="HK Grotesk Bold"/>
              </a:rPr>
              <a:t>DENSITY MAP</a:t>
            </a:r>
            <a:endParaRPr lang="en-US" sz="6999" dirty="0">
              <a:solidFill>
                <a:srgbClr val="FFFFFF"/>
              </a:solidFill>
              <a:latin typeface="HK Grotesk Bold"/>
            </a:endParaRPr>
          </a:p>
        </p:txBody>
      </p:sp>
      <p:sp>
        <p:nvSpPr>
          <p:cNvPr id="9" name="TextBox 8">
            <a:extLst>
              <a:ext uri="{FF2B5EF4-FFF2-40B4-BE49-F238E27FC236}">
                <a16:creationId xmlns:a16="http://schemas.microsoft.com/office/drawing/2014/main" id="{BF033078-EE53-A905-90F9-BAAFF85EEE99}"/>
              </a:ext>
            </a:extLst>
          </p:cNvPr>
          <p:cNvSpPr txBox="1"/>
          <p:nvPr/>
        </p:nvSpPr>
        <p:spPr>
          <a:xfrm>
            <a:off x="1322946" y="1389789"/>
            <a:ext cx="14401800" cy="2325573"/>
          </a:xfrm>
          <a:prstGeom prst="rect">
            <a:avLst/>
          </a:prstGeom>
          <a:noFill/>
        </p:spPr>
        <p:txBody>
          <a:bodyPr wrap="square" rtlCol="0">
            <a:spAutoFit/>
          </a:bodyPr>
          <a:lstStyle/>
          <a:p>
            <a:pPr marL="755644" lvl="1" indent="-377822" algn="just">
              <a:lnSpc>
                <a:spcPts val="4549"/>
              </a:lnSpc>
              <a:buFont typeface="Arial"/>
              <a:buChar char="•"/>
            </a:pPr>
            <a:r>
              <a:rPr lang="en-US" dirty="0">
                <a:solidFill>
                  <a:srgbClr val="FFFFFF"/>
                </a:solidFill>
                <a:latin typeface="HK Grotesk Medium"/>
              </a:rPr>
              <a:t>The heatmap reveals that ‘ApplicantIncome’ and ‘LoanAmount’ have a moderate positive correlation (0.43), indicating that higher applicant incomes are somewhat associated with higher loan amounts. ‘CoapplicantIncome’ also shows a weaker positive correlation with LoanAmount (0.31).</a:t>
            </a:r>
          </a:p>
          <a:p>
            <a:pPr marL="755644" lvl="1" indent="-377822" algn="just">
              <a:lnSpc>
                <a:spcPts val="4549"/>
              </a:lnSpc>
              <a:buFont typeface="Arial"/>
              <a:buChar char="•"/>
            </a:pPr>
            <a:r>
              <a:rPr lang="en-US" dirty="0">
                <a:solidFill>
                  <a:srgbClr val="FFFFFF"/>
                </a:solidFill>
                <a:latin typeface="HK Grotesk Medium"/>
              </a:rPr>
              <a:t>This insight can guide further analysis, particularly in feature selection for predictive modeling.</a:t>
            </a:r>
            <a:endParaRPr lang="en-IN" dirty="0">
              <a:solidFill>
                <a:srgbClr val="FFFFFF"/>
              </a:solidFill>
              <a:latin typeface="HK Grotesk Medium"/>
            </a:endParaRPr>
          </a:p>
        </p:txBody>
      </p:sp>
      <p:pic>
        <p:nvPicPr>
          <p:cNvPr id="5" name="Picture 4">
            <a:extLst>
              <a:ext uri="{FF2B5EF4-FFF2-40B4-BE49-F238E27FC236}">
                <a16:creationId xmlns:a16="http://schemas.microsoft.com/office/drawing/2014/main" id="{CAA63C6C-318B-52C0-0BE6-BA9F44853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3848100"/>
            <a:ext cx="13743546" cy="6058746"/>
          </a:xfrm>
          <a:prstGeom prst="rect">
            <a:avLst/>
          </a:prstGeom>
        </p:spPr>
      </p:pic>
    </p:spTree>
    <p:extLst>
      <p:ext uri="{BB962C8B-B14F-4D97-AF65-F5344CB8AC3E}">
        <p14:creationId xmlns:p14="http://schemas.microsoft.com/office/powerpoint/2010/main" val="1665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2378857" y="4541619"/>
            <a:ext cx="4880443" cy="4140355"/>
          </a:xfrm>
          <a:custGeom>
            <a:avLst/>
            <a:gdLst/>
            <a:ahLst/>
            <a:cxnLst/>
            <a:rect l="l" t="t" r="r" b="b"/>
            <a:pathLst>
              <a:path w="4880443" h="4140355">
                <a:moveTo>
                  <a:pt x="0" y="0"/>
                </a:moveTo>
                <a:lnTo>
                  <a:pt x="4880443" y="0"/>
                </a:lnTo>
                <a:lnTo>
                  <a:pt x="4880443" y="4140356"/>
                </a:lnTo>
                <a:lnTo>
                  <a:pt x="0" y="4140356"/>
                </a:lnTo>
                <a:lnTo>
                  <a:pt x="0" y="0"/>
                </a:lnTo>
                <a:close/>
              </a:path>
            </a:pathLst>
          </a:custGeom>
          <a:blipFill>
            <a:blip r:embed="rId2"/>
            <a:stretch>
              <a:fillRect t="-25145"/>
            </a:stretch>
          </a:blipFill>
        </p:spPr>
      </p:sp>
      <p:sp>
        <p:nvSpPr>
          <p:cNvPr id="3" name="Freeform 3"/>
          <p:cNvSpPr/>
          <p:nvPr/>
        </p:nvSpPr>
        <p:spPr>
          <a:xfrm>
            <a:off x="1028700" y="4631213"/>
            <a:ext cx="11097659" cy="3961168"/>
          </a:xfrm>
          <a:custGeom>
            <a:avLst/>
            <a:gdLst/>
            <a:ahLst/>
            <a:cxnLst/>
            <a:rect l="l" t="t" r="r" b="b"/>
            <a:pathLst>
              <a:path w="11097659" h="3961168">
                <a:moveTo>
                  <a:pt x="0" y="0"/>
                </a:moveTo>
                <a:lnTo>
                  <a:pt x="11097659" y="0"/>
                </a:lnTo>
                <a:lnTo>
                  <a:pt x="11097659" y="3961168"/>
                </a:lnTo>
                <a:lnTo>
                  <a:pt x="0" y="3961168"/>
                </a:lnTo>
                <a:lnTo>
                  <a:pt x="0" y="0"/>
                </a:lnTo>
                <a:close/>
              </a:path>
            </a:pathLst>
          </a:custGeom>
          <a:blipFill>
            <a:blip r:embed="rId3"/>
            <a:stretch>
              <a:fillRect b="-10239"/>
            </a:stretch>
          </a:blipFill>
        </p:spPr>
      </p:sp>
      <p:sp>
        <p:nvSpPr>
          <p:cNvPr id="4" name="TextBox 4"/>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ENCODING OF CATEGORICAL DATA</a:t>
            </a:r>
          </a:p>
        </p:txBody>
      </p:sp>
      <p:sp>
        <p:nvSpPr>
          <p:cNvPr id="5" name="TextBox 5"/>
          <p:cNvSpPr txBox="1"/>
          <p:nvPr/>
        </p:nvSpPr>
        <p:spPr>
          <a:xfrm>
            <a:off x="1028700" y="2728076"/>
            <a:ext cx="16230600" cy="1136430"/>
          </a:xfrm>
          <a:prstGeom prst="rect">
            <a:avLst/>
          </a:prstGeom>
        </p:spPr>
        <p:txBody>
          <a:bodyPr lIns="0" tIns="0" rIns="0" bIns="0" rtlCol="0" anchor="t">
            <a:spAutoFit/>
          </a:bodyPr>
          <a:lstStyle/>
          <a:p>
            <a:pPr marL="755644" lvl="1" indent="-377822" algn="just">
              <a:lnSpc>
                <a:spcPts val="4549"/>
              </a:lnSpc>
              <a:buFont typeface="Arial"/>
              <a:buChar char="•"/>
            </a:pPr>
            <a:r>
              <a:rPr lang="en-US" sz="3499">
                <a:solidFill>
                  <a:srgbClr val="FFFFFF"/>
                </a:solidFill>
                <a:latin typeface="HK Grotesk Medium"/>
              </a:rPr>
              <a:t>We need to handle the null values present in the cells .</a:t>
            </a:r>
          </a:p>
          <a:p>
            <a:pPr marL="755644" lvl="1" indent="-377822" algn="just">
              <a:lnSpc>
                <a:spcPts val="4549"/>
              </a:lnSpc>
              <a:buFont typeface="Arial"/>
              <a:buChar char="•"/>
            </a:pPr>
            <a:r>
              <a:rPr lang="en-US" sz="3499">
                <a:solidFill>
                  <a:srgbClr val="FFFFFF"/>
                </a:solidFill>
                <a:latin typeface="HK Grotesk Medium"/>
              </a:rPr>
              <a:t>This can be done by-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028700" y="5146510"/>
            <a:ext cx="16230600" cy="2675799"/>
          </a:xfrm>
          <a:custGeom>
            <a:avLst/>
            <a:gdLst/>
            <a:ahLst/>
            <a:cxnLst/>
            <a:rect l="l" t="t" r="r" b="b"/>
            <a:pathLst>
              <a:path w="16230600" h="2675799">
                <a:moveTo>
                  <a:pt x="0" y="0"/>
                </a:moveTo>
                <a:lnTo>
                  <a:pt x="16230600" y="0"/>
                </a:lnTo>
                <a:lnTo>
                  <a:pt x="16230600" y="2675799"/>
                </a:lnTo>
                <a:lnTo>
                  <a:pt x="0" y="2675799"/>
                </a:lnTo>
                <a:lnTo>
                  <a:pt x="0" y="0"/>
                </a:lnTo>
                <a:close/>
              </a:path>
            </a:pathLst>
          </a:custGeom>
          <a:blipFill>
            <a:blip r:embed="rId2"/>
            <a:stretch>
              <a:fillRect t="-1718" r="-22865"/>
            </a:stretch>
          </a:blipFill>
        </p:spPr>
      </p:sp>
      <p:sp>
        <p:nvSpPr>
          <p:cNvPr id="3" name="TextBox 3"/>
          <p:cNvSpPr txBox="1"/>
          <p:nvPr/>
        </p:nvSpPr>
        <p:spPr>
          <a:xfrm>
            <a:off x="1576521" y="12477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SPLITTING</a:t>
            </a:r>
          </a:p>
        </p:txBody>
      </p:sp>
      <p:sp>
        <p:nvSpPr>
          <p:cNvPr id="4" name="TextBox 4"/>
          <p:cNvSpPr txBox="1"/>
          <p:nvPr/>
        </p:nvSpPr>
        <p:spPr>
          <a:xfrm>
            <a:off x="1181100" y="2819565"/>
            <a:ext cx="16230600" cy="1707820"/>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do Data Spliting to:</a:t>
            </a:r>
          </a:p>
          <a:p>
            <a:pPr marL="755644" lvl="1" indent="-377822" algn="just">
              <a:lnSpc>
                <a:spcPts val="4549"/>
              </a:lnSpc>
              <a:buFont typeface="Arial"/>
              <a:buChar char="•"/>
            </a:pPr>
            <a:r>
              <a:rPr lang="en-US" sz="3499">
                <a:solidFill>
                  <a:srgbClr val="FFFFFF"/>
                </a:solidFill>
                <a:latin typeface="HK Grotesk Medium"/>
              </a:rPr>
              <a:t>Separates data for model evaluation.</a:t>
            </a:r>
          </a:p>
          <a:p>
            <a:pPr marL="755644" lvl="1" indent="-377822" algn="just">
              <a:lnSpc>
                <a:spcPts val="4549"/>
              </a:lnSpc>
              <a:buFont typeface="Arial"/>
              <a:buChar char="•"/>
            </a:pPr>
            <a:r>
              <a:rPr lang="en-US" sz="3499">
                <a:solidFill>
                  <a:srgbClr val="FFFFFF"/>
                </a:solidFill>
                <a:latin typeface="HK Grotesk Medium"/>
              </a:rPr>
              <a:t>Prevents overfitting.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MODEL SELECTION</a:t>
            </a:r>
          </a:p>
        </p:txBody>
      </p:sp>
      <p:sp>
        <p:nvSpPr>
          <p:cNvPr id="3" name="TextBox 3"/>
          <p:cNvSpPr txBox="1"/>
          <p:nvPr/>
        </p:nvSpPr>
        <p:spPr>
          <a:xfrm>
            <a:off x="1220371" y="3017593"/>
            <a:ext cx="16230600" cy="5136159"/>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perform model selection for:</a:t>
            </a:r>
          </a:p>
          <a:p>
            <a:pPr marL="755644" lvl="1" indent="-377822" algn="just">
              <a:lnSpc>
                <a:spcPts val="4549"/>
              </a:lnSpc>
              <a:buFont typeface="Arial"/>
              <a:buChar char="•"/>
            </a:pPr>
            <a:r>
              <a:rPr lang="en-US" sz="3499">
                <a:solidFill>
                  <a:srgbClr val="FFFFFF"/>
                </a:solidFill>
                <a:latin typeface="HK Grotesk Medium"/>
              </a:rPr>
              <a:t>Choosing a model is like picking the right tool for a job.</a:t>
            </a:r>
          </a:p>
          <a:p>
            <a:pPr marL="755644" lvl="1" indent="-377822" algn="just">
              <a:lnSpc>
                <a:spcPts val="4549"/>
              </a:lnSpc>
              <a:buFont typeface="Arial"/>
              <a:buChar char="•"/>
            </a:pPr>
            <a:r>
              <a:rPr lang="en-US" sz="3499">
                <a:solidFill>
                  <a:srgbClr val="FFFFFF"/>
                </a:solidFill>
                <a:latin typeface="HK Grotesk Medium"/>
              </a:rPr>
              <a:t>We select a machine learning algorithm that best suits our problem (e.g., decision trees for choices, linear regression for trends).</a:t>
            </a:r>
          </a:p>
          <a:p>
            <a:pPr marL="755644" lvl="1" indent="-377822" algn="just">
              <a:lnSpc>
                <a:spcPts val="4549"/>
              </a:lnSpc>
              <a:buFont typeface="Arial"/>
              <a:buChar char="•"/>
            </a:pPr>
            <a:r>
              <a:rPr lang="en-US" sz="3499">
                <a:solidFill>
                  <a:srgbClr val="FFFFFF"/>
                </a:solidFill>
                <a:latin typeface="HK Grotesk Medium"/>
              </a:rPr>
              <a:t>Just as you'd use a hammer for nails and a screwdriver for screws, we match the model to the problem for the best results.</a:t>
            </a:r>
          </a:p>
          <a:p>
            <a:pPr marL="755644" lvl="1" indent="-377822" algn="just">
              <a:lnSpc>
                <a:spcPts val="4549"/>
              </a:lnSpc>
              <a:buFont typeface="Arial"/>
              <a:buChar char="•"/>
            </a:pPr>
            <a:r>
              <a:rPr lang="en-US" sz="3499">
                <a:solidFill>
                  <a:srgbClr val="FFFFFF"/>
                </a:solidFill>
                <a:latin typeface="HK Grotesk Medium"/>
              </a:rPr>
              <a:t>We need to analyse the data and look for insights for selecting best model and sometimes it can be trial dependent</a:t>
            </a:r>
          </a:p>
          <a:p>
            <a:pPr marL="755644" lvl="1" indent="-377822" algn="just">
              <a:lnSpc>
                <a:spcPts val="4549"/>
              </a:lnSpc>
              <a:buFont typeface="Arial"/>
              <a:buChar char="•"/>
            </a:pPr>
            <a:r>
              <a:rPr lang="en-US" sz="3499">
                <a:solidFill>
                  <a:srgbClr val="FFFFFF"/>
                </a:solidFill>
                <a:latin typeface="HK Grotesk Medium"/>
              </a:rPr>
              <a:t>The better the model selection the better the predictions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47750" y="1424939"/>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WHY RANDOM FOREST ?</a:t>
            </a:r>
          </a:p>
        </p:txBody>
      </p:sp>
      <p:sp>
        <p:nvSpPr>
          <p:cNvPr id="3" name="TextBox 3"/>
          <p:cNvSpPr txBox="1"/>
          <p:nvPr/>
        </p:nvSpPr>
        <p:spPr>
          <a:xfrm>
            <a:off x="1047750" y="3680202"/>
            <a:ext cx="16230600" cy="4985147"/>
          </a:xfrm>
          <a:prstGeom prst="rect">
            <a:avLst/>
          </a:prstGeom>
        </p:spPr>
        <p:txBody>
          <a:bodyPr lIns="0" tIns="0" rIns="0" bIns="0" rtlCol="0" anchor="t">
            <a:spAutoFit/>
          </a:bodyPr>
          <a:lstStyle/>
          <a:p>
            <a:pPr algn="just">
              <a:lnSpc>
                <a:spcPts val="6499"/>
              </a:lnSpc>
            </a:pPr>
            <a:r>
              <a:rPr lang="en-US" sz="4999" dirty="0">
                <a:solidFill>
                  <a:srgbClr val="FFFFFF"/>
                </a:solidFill>
                <a:latin typeface="HK Grotesk Medium"/>
              </a:rPr>
              <a:t>We opted for Random Forest Classification in our Loan Eligibility Predictor because it's like having a team of decision-makers (trees) that work together to provide accurate loan predictions, making our model more reliable and robust and its efficiency was better than logistic regression.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840238" cy="1285032"/>
          </a:xfrm>
          <a:prstGeom prst="rect">
            <a:avLst/>
          </a:prstGeom>
        </p:spPr>
        <p:txBody>
          <a:bodyPr lIns="0" tIns="0" rIns="0" bIns="0" rtlCol="0" anchor="t">
            <a:spAutoFit/>
          </a:bodyPr>
          <a:lstStyle/>
          <a:p>
            <a:pPr>
              <a:lnSpc>
                <a:spcPts val="10199"/>
              </a:lnSpc>
            </a:pPr>
            <a:r>
              <a:rPr lang="en-US" sz="8499">
                <a:solidFill>
                  <a:srgbClr val="191824"/>
                </a:solidFill>
                <a:latin typeface="HK Grotesk Bold"/>
              </a:rPr>
              <a:t>Outline</a:t>
            </a:r>
          </a:p>
        </p:txBody>
      </p:sp>
      <p:sp>
        <p:nvSpPr>
          <p:cNvPr id="6" name="TextBox 6"/>
          <p:cNvSpPr txBox="1"/>
          <p:nvPr/>
        </p:nvSpPr>
        <p:spPr>
          <a:xfrm>
            <a:off x="1028700" y="3164636"/>
            <a:ext cx="8115300" cy="5803448"/>
          </a:xfrm>
          <a:prstGeom prst="rect">
            <a:avLst/>
          </a:prstGeom>
        </p:spPr>
        <p:txBody>
          <a:bodyPr lIns="0" tIns="0" rIns="0" bIns="0" rtlCol="0" anchor="t">
            <a:spAutoFit/>
          </a:bodyPr>
          <a:lstStyle/>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BRIEF ABOUT LOAN PREDICTOR</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WHY WE NEED IT?</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About the data set</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machine learning process</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Model Evaluation</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Model's Predictions</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Test Case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424121" y="6299610"/>
            <a:ext cx="15439759" cy="2958690"/>
          </a:xfrm>
          <a:custGeom>
            <a:avLst/>
            <a:gdLst/>
            <a:ahLst/>
            <a:cxnLst/>
            <a:rect l="l" t="t" r="r" b="b"/>
            <a:pathLst>
              <a:path w="15439759" h="2958690">
                <a:moveTo>
                  <a:pt x="0" y="0"/>
                </a:moveTo>
                <a:lnTo>
                  <a:pt x="15439758" y="0"/>
                </a:lnTo>
                <a:lnTo>
                  <a:pt x="15439758" y="2958690"/>
                </a:lnTo>
                <a:lnTo>
                  <a:pt x="0" y="2958690"/>
                </a:lnTo>
                <a:lnTo>
                  <a:pt x="0" y="0"/>
                </a:lnTo>
                <a:close/>
              </a:path>
            </a:pathLst>
          </a:custGeom>
          <a:blipFill>
            <a:blip r:embed="rId2"/>
            <a:stretch>
              <a:fillRect l="-2561" t="-54641"/>
            </a:stretch>
          </a:blipFill>
        </p:spPr>
      </p:sp>
      <p:sp>
        <p:nvSpPr>
          <p:cNvPr id="3" name="TextBox 3"/>
          <p:cNvSpPr txBox="1"/>
          <p:nvPr/>
        </p:nvSpPr>
        <p:spPr>
          <a:xfrm>
            <a:off x="1424121" y="10953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MODEL TRAINING</a:t>
            </a:r>
          </a:p>
        </p:txBody>
      </p:sp>
      <p:sp>
        <p:nvSpPr>
          <p:cNvPr id="4" name="TextBox 4"/>
          <p:cNvSpPr txBox="1"/>
          <p:nvPr/>
        </p:nvSpPr>
        <p:spPr>
          <a:xfrm>
            <a:off x="1251440" y="2664055"/>
            <a:ext cx="16351316" cy="3421989"/>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do Model Training in order to:</a:t>
            </a:r>
          </a:p>
          <a:p>
            <a:pPr marL="755644" lvl="1" indent="-377822" algn="just">
              <a:lnSpc>
                <a:spcPts val="4549"/>
              </a:lnSpc>
              <a:buFont typeface="Arial"/>
              <a:buChar char="•"/>
            </a:pPr>
            <a:r>
              <a:rPr lang="en-US" sz="3499">
                <a:solidFill>
                  <a:srgbClr val="FFFFFF"/>
                </a:solidFill>
                <a:latin typeface="HK Grotesk Medium"/>
              </a:rPr>
              <a:t> Recognize patterns and generalize.</a:t>
            </a:r>
          </a:p>
          <a:p>
            <a:pPr marL="755644" lvl="1" indent="-377822" algn="just">
              <a:lnSpc>
                <a:spcPts val="4549"/>
              </a:lnSpc>
              <a:buFont typeface="Arial"/>
              <a:buChar char="•"/>
            </a:pPr>
            <a:r>
              <a:rPr lang="en-US" sz="3499">
                <a:solidFill>
                  <a:srgbClr val="FFFFFF"/>
                </a:solidFill>
                <a:latin typeface="HK Grotesk Medium"/>
              </a:rPr>
              <a:t>Optimizes parameters for better performance.</a:t>
            </a:r>
          </a:p>
          <a:p>
            <a:pPr marL="755644" lvl="1" indent="-377822" algn="just">
              <a:lnSpc>
                <a:spcPts val="4549"/>
              </a:lnSpc>
              <a:buFont typeface="Arial"/>
              <a:buChar char="•"/>
            </a:pPr>
            <a:r>
              <a:rPr lang="en-US" sz="3499">
                <a:solidFill>
                  <a:srgbClr val="FFFFFF"/>
                </a:solidFill>
                <a:latin typeface="HK Grotesk Medium"/>
              </a:rPr>
              <a:t>Enables accurate predictions and classifications.</a:t>
            </a:r>
          </a:p>
          <a:p>
            <a:pPr marL="755644" lvl="1" indent="-377822" algn="just">
              <a:lnSpc>
                <a:spcPts val="4549"/>
              </a:lnSpc>
              <a:buFont typeface="Arial"/>
              <a:buChar char="•"/>
            </a:pPr>
            <a:r>
              <a:rPr lang="en-US" sz="3499">
                <a:solidFill>
                  <a:srgbClr val="FFFFFF"/>
                </a:solidFill>
                <a:latin typeface="HK Grotesk Medium"/>
              </a:rPr>
              <a:t>Facilitates continuous learning and adaptation.</a:t>
            </a:r>
          </a:p>
          <a:p>
            <a:pPr algn="just">
              <a:lnSpc>
                <a:spcPts val="4549"/>
              </a:lnSpc>
            </a:pPr>
            <a:endParaRPr lang="en-US" sz="3499">
              <a:solidFill>
                <a:srgbClr val="FFFFFF"/>
              </a:solidFill>
              <a:latin typeface="HK Grotesk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576521" y="1247775"/>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MODEL EVALUATION</a:t>
            </a:r>
          </a:p>
        </p:txBody>
      </p:sp>
      <p:sp>
        <p:nvSpPr>
          <p:cNvPr id="4" name="TextBox 4"/>
          <p:cNvSpPr txBox="1"/>
          <p:nvPr/>
        </p:nvSpPr>
        <p:spPr>
          <a:xfrm>
            <a:off x="1028700" y="3016692"/>
            <a:ext cx="9167868" cy="5988691"/>
          </a:xfrm>
          <a:prstGeom prst="rect">
            <a:avLst/>
          </a:prstGeom>
        </p:spPr>
        <p:txBody>
          <a:bodyPr lIns="0" tIns="0" rIns="0" bIns="0" rtlCol="0" anchor="t">
            <a:spAutoFit/>
          </a:bodyPr>
          <a:lstStyle/>
          <a:p>
            <a:pPr algn="just">
              <a:lnSpc>
                <a:spcPts val="5199"/>
              </a:lnSpc>
            </a:pPr>
            <a:r>
              <a:rPr lang="en-US" sz="3999" dirty="0">
                <a:solidFill>
                  <a:srgbClr val="FFFFFF"/>
                </a:solidFill>
                <a:latin typeface="HK Grotesk"/>
              </a:rPr>
              <a:t>We need Model evaluation in order to:</a:t>
            </a:r>
          </a:p>
          <a:p>
            <a:pPr marL="863591" lvl="1" indent="-431796" algn="just">
              <a:lnSpc>
                <a:spcPts val="5199"/>
              </a:lnSpc>
              <a:buFont typeface="Arial"/>
              <a:buChar char="•"/>
            </a:pPr>
            <a:r>
              <a:rPr lang="en-US" sz="3999" dirty="0">
                <a:solidFill>
                  <a:srgbClr val="FFFFFF"/>
                </a:solidFill>
                <a:latin typeface="HK Grotesk"/>
              </a:rPr>
              <a:t>Evaluates generalization.</a:t>
            </a:r>
          </a:p>
          <a:p>
            <a:pPr marL="863591" lvl="1" indent="-431796" algn="just">
              <a:lnSpc>
                <a:spcPts val="5199"/>
              </a:lnSpc>
              <a:buFont typeface="Arial"/>
              <a:buChar char="•"/>
            </a:pPr>
            <a:r>
              <a:rPr lang="en-US" sz="3999" dirty="0">
                <a:solidFill>
                  <a:srgbClr val="FFFFFF"/>
                </a:solidFill>
                <a:latin typeface="HK Grotesk"/>
              </a:rPr>
              <a:t>Assesses accuracy and overfitting.</a:t>
            </a:r>
          </a:p>
          <a:p>
            <a:pPr marL="863591" lvl="1" indent="-431796" algn="just">
              <a:lnSpc>
                <a:spcPts val="5199"/>
              </a:lnSpc>
              <a:buFont typeface="Arial"/>
              <a:buChar char="•"/>
            </a:pPr>
            <a:r>
              <a:rPr lang="en-US" sz="3999" dirty="0">
                <a:solidFill>
                  <a:srgbClr val="FFFFFF"/>
                </a:solidFill>
                <a:latin typeface="HK Grotesk"/>
              </a:rPr>
              <a:t>Compares models for task suitability.</a:t>
            </a:r>
          </a:p>
          <a:p>
            <a:pPr marL="863591" lvl="1" indent="-431796" algn="just">
              <a:lnSpc>
                <a:spcPts val="5199"/>
              </a:lnSpc>
              <a:buFont typeface="Arial"/>
              <a:buChar char="•"/>
            </a:pPr>
            <a:r>
              <a:rPr lang="en-US" sz="3999" dirty="0">
                <a:solidFill>
                  <a:srgbClr val="FFFFFF"/>
                </a:solidFill>
                <a:latin typeface="HK Grotesk"/>
              </a:rPr>
              <a:t>Validates reliability for real-world deployment.</a:t>
            </a:r>
          </a:p>
          <a:p>
            <a:pPr marL="863591" lvl="1" indent="-431796" algn="just">
              <a:lnSpc>
                <a:spcPts val="5199"/>
              </a:lnSpc>
              <a:buFont typeface="Arial"/>
              <a:buChar char="•"/>
            </a:pPr>
            <a:r>
              <a:rPr lang="en-US" sz="3999" dirty="0">
                <a:solidFill>
                  <a:srgbClr val="FFFFFF"/>
                </a:solidFill>
                <a:latin typeface="HK Grotesk"/>
              </a:rPr>
              <a:t>Metrics like accuracy, precision, recall guide evaluation</a:t>
            </a:r>
          </a:p>
          <a:p>
            <a:pPr algn="just">
              <a:lnSpc>
                <a:spcPts val="5199"/>
              </a:lnSpc>
            </a:pPr>
            <a:endParaRPr lang="en-US" sz="3999" dirty="0">
              <a:solidFill>
                <a:srgbClr val="FFFFFF"/>
              </a:solidFill>
              <a:latin typeface="HK Grotesk"/>
            </a:endParaRPr>
          </a:p>
        </p:txBody>
      </p:sp>
      <p:pic>
        <p:nvPicPr>
          <p:cNvPr id="6" name="Picture 5">
            <a:extLst>
              <a:ext uri="{FF2B5EF4-FFF2-40B4-BE49-F238E27FC236}">
                <a16:creationId xmlns:a16="http://schemas.microsoft.com/office/drawing/2014/main" id="{A7B3CD8B-D3EA-2542-8406-FE20F918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23838"/>
            <a:ext cx="7173379" cy="643446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597541" y="800100"/>
            <a:ext cx="15439759" cy="100963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TEST CASES</a:t>
            </a:r>
            <a:endParaRPr lang="en-US" sz="6999" dirty="0">
              <a:solidFill>
                <a:srgbClr val="FFFFFF"/>
              </a:solidFill>
              <a:latin typeface="HK Grotesk Bold"/>
            </a:endParaRPr>
          </a:p>
        </p:txBody>
      </p:sp>
      <p:pic>
        <p:nvPicPr>
          <p:cNvPr id="6" name="Picture 5">
            <a:extLst>
              <a:ext uri="{FF2B5EF4-FFF2-40B4-BE49-F238E27FC236}">
                <a16:creationId xmlns:a16="http://schemas.microsoft.com/office/drawing/2014/main" id="{A2DDE7BB-DEF7-04D1-013E-49C34ABCF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61" y="2552700"/>
            <a:ext cx="8238039" cy="6658904"/>
          </a:xfrm>
          <a:prstGeom prst="rect">
            <a:avLst/>
          </a:prstGeom>
        </p:spPr>
      </p:pic>
      <p:pic>
        <p:nvPicPr>
          <p:cNvPr id="4" name="Picture 3">
            <a:extLst>
              <a:ext uri="{FF2B5EF4-FFF2-40B4-BE49-F238E27FC236}">
                <a16:creationId xmlns:a16="http://schemas.microsoft.com/office/drawing/2014/main" id="{DFA1DDA4-B7B3-5025-B3C6-0E7857575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7421" y="2552700"/>
            <a:ext cx="8238039" cy="6658904"/>
          </a:xfrm>
          <a:prstGeom prst="rect">
            <a:avLst/>
          </a:prstGeom>
        </p:spPr>
      </p:pic>
    </p:spTree>
    <p:extLst>
      <p:ext uri="{BB962C8B-B14F-4D97-AF65-F5344CB8AC3E}">
        <p14:creationId xmlns:p14="http://schemas.microsoft.com/office/powerpoint/2010/main" val="3635775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BC598-6FD0-A893-978A-DD186AC4B256}"/>
              </a:ext>
            </a:extLst>
          </p:cNvPr>
          <p:cNvSpPr txBox="1"/>
          <p:nvPr/>
        </p:nvSpPr>
        <p:spPr>
          <a:xfrm>
            <a:off x="381000" y="5981700"/>
            <a:ext cx="11734800" cy="4025910"/>
          </a:xfrm>
          <a:prstGeom prst="rect">
            <a:avLst/>
          </a:prstGeom>
          <a:noFill/>
        </p:spPr>
        <p:txBody>
          <a:bodyPr wrap="square" rtlCol="0">
            <a:spAutoFit/>
          </a:bodyPr>
          <a:lstStyle/>
          <a:p>
            <a:pPr>
              <a:lnSpc>
                <a:spcPts val="7699"/>
              </a:lnSpc>
            </a:pPr>
            <a:r>
              <a:rPr lang="en-US" sz="6000" dirty="0">
                <a:solidFill>
                  <a:srgbClr val="FFFFFF"/>
                </a:solidFill>
                <a:latin typeface="HK Grotesk Bold"/>
              </a:rPr>
              <a:t>Presented by</a:t>
            </a:r>
          </a:p>
          <a:p>
            <a:pPr>
              <a:lnSpc>
                <a:spcPts val="7699"/>
              </a:lnSpc>
            </a:pPr>
            <a:r>
              <a:rPr lang="en-US" sz="6000" dirty="0">
                <a:solidFill>
                  <a:srgbClr val="FFFFFF"/>
                </a:solidFill>
                <a:latin typeface="HK Grotesk Bold"/>
              </a:rPr>
              <a:t>					Aryan Pandey</a:t>
            </a:r>
          </a:p>
          <a:p>
            <a:pPr>
              <a:lnSpc>
                <a:spcPts val="7699"/>
              </a:lnSpc>
            </a:pPr>
            <a:r>
              <a:rPr lang="en-US" sz="6000" dirty="0">
                <a:solidFill>
                  <a:srgbClr val="FFFFFF"/>
                </a:solidFill>
                <a:latin typeface="HK Grotesk Bold"/>
              </a:rPr>
              <a:t>					Arjit Srivastava							</a:t>
            </a:r>
            <a:r>
              <a:rPr lang="en-US" sz="6000">
                <a:solidFill>
                  <a:srgbClr val="FFFFFF"/>
                </a:solidFill>
                <a:latin typeface="HK Grotesk Bold"/>
              </a:rPr>
              <a:t>Aditya Gupta</a:t>
            </a:r>
            <a:endParaRPr lang="en-IN" sz="6000" dirty="0">
              <a:solidFill>
                <a:srgbClr val="FFFFFF"/>
              </a:solidFill>
              <a:latin typeface="HK Grotesk Bold"/>
            </a:endParaRPr>
          </a:p>
        </p:txBody>
      </p:sp>
    </p:spTree>
    <p:extLst>
      <p:ext uri="{BB962C8B-B14F-4D97-AF65-F5344CB8AC3E}">
        <p14:creationId xmlns:p14="http://schemas.microsoft.com/office/powerpoint/2010/main" val="158118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3000" r="-23000"/>
          </a:stretch>
        </a:blipFill>
        <a:effectLst/>
      </p:bgPr>
    </p:bg>
    <p:spTree>
      <p:nvGrpSpPr>
        <p:cNvPr id="1" name=""/>
        <p:cNvGrpSpPr/>
        <p:nvPr/>
      </p:nvGrpSpPr>
      <p:grpSpPr>
        <a:xfrm>
          <a:off x="0" y="0"/>
          <a:ext cx="0" cy="0"/>
          <a:chOff x="0" y="0"/>
          <a:chExt cx="0" cy="0"/>
        </a:xfrm>
      </p:grpSpPr>
      <p:sp>
        <p:nvSpPr>
          <p:cNvPr id="2" name="TextBox 2"/>
          <p:cNvSpPr txBox="1"/>
          <p:nvPr/>
        </p:nvSpPr>
        <p:spPr>
          <a:xfrm>
            <a:off x="5440560" y="955387"/>
            <a:ext cx="12194182" cy="2393818"/>
          </a:xfrm>
          <a:prstGeom prst="rect">
            <a:avLst/>
          </a:prstGeom>
        </p:spPr>
        <p:txBody>
          <a:bodyPr lIns="0" tIns="0" rIns="0" bIns="0" rtlCol="0" anchor="t">
            <a:spAutoFit/>
          </a:bodyPr>
          <a:lstStyle/>
          <a:p>
            <a:pPr algn="just">
              <a:lnSpc>
                <a:spcPts val="9349"/>
              </a:lnSpc>
            </a:pPr>
            <a:r>
              <a:rPr lang="en-US" sz="8499" dirty="0">
                <a:solidFill>
                  <a:schemeClr val="accent2"/>
                </a:solidFill>
                <a:latin typeface="HK Grotesk Bold"/>
              </a:rPr>
              <a:t>What is loan Eligibility predictor ?</a:t>
            </a:r>
          </a:p>
        </p:txBody>
      </p:sp>
      <p:sp>
        <p:nvSpPr>
          <p:cNvPr id="7" name="TextBox 7"/>
          <p:cNvSpPr txBox="1"/>
          <p:nvPr/>
        </p:nvSpPr>
        <p:spPr>
          <a:xfrm>
            <a:off x="5440560" y="4030541"/>
            <a:ext cx="12055671" cy="5321841"/>
          </a:xfrm>
          <a:prstGeom prst="rect">
            <a:avLst/>
          </a:prstGeom>
        </p:spPr>
        <p:txBody>
          <a:bodyPr lIns="0" tIns="0" rIns="0" bIns="0" rtlCol="0" anchor="t">
            <a:spAutoFit/>
          </a:bodyPr>
          <a:lstStyle/>
          <a:p>
            <a:pPr marL="863599" lvl="1" indent="-431800" algn="just">
              <a:lnSpc>
                <a:spcPts val="5199"/>
              </a:lnSpc>
              <a:buFont typeface="Arial"/>
              <a:buChar char="•"/>
            </a:pPr>
            <a:r>
              <a:rPr lang="en-US" sz="3999" dirty="0">
                <a:solidFill>
                  <a:srgbClr val="92D050"/>
                </a:solidFill>
                <a:latin typeface="HK Grotesk Bold"/>
              </a:rPr>
              <a:t>A LOAN PREDICTOR IS A COMPUTER TOOL THAT DECIDES IF SOMEONE CAN GET A LOAN OR NOT BASED ON THEIR FINANCIAL DETAILS.</a:t>
            </a:r>
          </a:p>
          <a:p>
            <a:pPr algn="just">
              <a:lnSpc>
                <a:spcPts val="5199"/>
              </a:lnSpc>
            </a:pPr>
            <a:endParaRPr lang="en-US" sz="3999" dirty="0">
              <a:solidFill>
                <a:srgbClr val="92D050"/>
              </a:solidFill>
              <a:latin typeface="HK Grotesk Bold"/>
            </a:endParaRPr>
          </a:p>
          <a:p>
            <a:pPr marL="863599" lvl="1" indent="-431800" algn="just">
              <a:lnSpc>
                <a:spcPts val="5199"/>
              </a:lnSpc>
              <a:buFont typeface="Arial"/>
              <a:buChar char="•"/>
            </a:pPr>
            <a:r>
              <a:rPr lang="en-US" sz="3999" dirty="0">
                <a:solidFill>
                  <a:srgbClr val="92D050"/>
                </a:solidFill>
                <a:latin typeface="HK Grotesk Bold"/>
              </a:rPr>
              <a:t>IT LOOKS AT A BUNCH OF INFORMATION ABOUT THE PERSON, LIKE THEIR INCOME, CREDIT HISTORY, AND OTHER STUFF, AND THEN GIVES A YES OR NO ANSWER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709722" cy="10287000"/>
          </a:xfrm>
          <a:prstGeom prst="rect">
            <a:avLst/>
          </a:prstGeom>
          <a:solidFill>
            <a:srgbClr val="191824"/>
          </a:solidFill>
        </p:spPr>
      </p:sp>
      <p:sp>
        <p:nvSpPr>
          <p:cNvPr id="4" name="TextBox 4"/>
          <p:cNvSpPr txBox="1"/>
          <p:nvPr/>
        </p:nvSpPr>
        <p:spPr>
          <a:xfrm>
            <a:off x="653586" y="1282021"/>
            <a:ext cx="9105345" cy="993687"/>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WHY WE NEED IT?</a:t>
            </a:r>
          </a:p>
        </p:txBody>
      </p:sp>
      <p:sp>
        <p:nvSpPr>
          <p:cNvPr id="5" name="TextBox 5"/>
          <p:cNvSpPr txBox="1"/>
          <p:nvPr/>
        </p:nvSpPr>
        <p:spPr>
          <a:xfrm>
            <a:off x="653586" y="2832524"/>
            <a:ext cx="9402551" cy="5901730"/>
          </a:xfrm>
          <a:prstGeom prst="rect">
            <a:avLst/>
          </a:prstGeom>
        </p:spPr>
        <p:txBody>
          <a:bodyPr lIns="0" tIns="0" rIns="0" bIns="0" rtlCol="0" anchor="t">
            <a:spAutoFit/>
          </a:bodyPr>
          <a:lstStyle/>
          <a:p>
            <a:pPr algn="just">
              <a:lnSpc>
                <a:spcPts val="5199"/>
              </a:lnSpc>
            </a:pPr>
            <a:r>
              <a:rPr lang="en-US" sz="3999" dirty="0">
                <a:solidFill>
                  <a:srgbClr val="FFFFFF"/>
                </a:solidFill>
                <a:latin typeface="HK Grotesk Bold"/>
              </a:rPr>
              <a:t>WE NEED A LOAN PREDICTOR FOR-</a:t>
            </a:r>
          </a:p>
          <a:p>
            <a:pPr marL="863599" lvl="1" indent="-431800" algn="just">
              <a:lnSpc>
                <a:spcPts val="5199"/>
              </a:lnSpc>
              <a:buFont typeface="Arial"/>
              <a:buChar char="•"/>
            </a:pPr>
            <a:r>
              <a:rPr lang="en-US" sz="3999" dirty="0">
                <a:solidFill>
                  <a:srgbClr val="FFFFFF"/>
                </a:solidFill>
                <a:latin typeface="HK Grotesk Bold"/>
              </a:rPr>
              <a:t>EFFICIENT ASSESSMENT OF LOAN ELIGIBILITY.</a:t>
            </a:r>
          </a:p>
          <a:p>
            <a:pPr marL="863599" lvl="1" indent="-431800" algn="just">
              <a:lnSpc>
                <a:spcPts val="5199"/>
              </a:lnSpc>
              <a:buFont typeface="Arial"/>
              <a:buChar char="•"/>
            </a:pPr>
            <a:r>
              <a:rPr lang="en-US" sz="3999" dirty="0">
                <a:solidFill>
                  <a:srgbClr val="FFFFFF"/>
                </a:solidFill>
                <a:latin typeface="HK Grotesk Bold"/>
              </a:rPr>
              <a:t>HELPING BANKS IN MAKING MORE INFORMED DECISIONS.</a:t>
            </a:r>
          </a:p>
          <a:p>
            <a:pPr marL="863599" lvl="1" indent="-431800" algn="just">
              <a:lnSpc>
                <a:spcPts val="5199"/>
              </a:lnSpc>
              <a:buFont typeface="Arial"/>
              <a:buChar char="•"/>
            </a:pPr>
            <a:r>
              <a:rPr lang="en-US" sz="3999" dirty="0">
                <a:solidFill>
                  <a:srgbClr val="FFFFFF"/>
                </a:solidFill>
                <a:latin typeface="HK Grotesk Bold"/>
              </a:rPr>
              <a:t>REDUCE PAPERWORK.</a:t>
            </a:r>
          </a:p>
          <a:p>
            <a:pPr marL="863599" lvl="1" indent="-431800" algn="just">
              <a:lnSpc>
                <a:spcPts val="5199"/>
              </a:lnSpc>
              <a:buFont typeface="Arial"/>
              <a:buChar char="•"/>
            </a:pPr>
            <a:r>
              <a:rPr lang="en-US" sz="3999" dirty="0">
                <a:solidFill>
                  <a:srgbClr val="FFFFFF"/>
                </a:solidFill>
                <a:latin typeface="HK Grotesk Bold"/>
              </a:rPr>
              <a:t>OFFER LOANS MORE FAIRLY AND PROMPTLY TO QUALIFIED APPLICANTS.</a:t>
            </a:r>
          </a:p>
        </p:txBody>
      </p:sp>
      <p:pic>
        <p:nvPicPr>
          <p:cNvPr id="7" name="Picture 6">
            <a:extLst>
              <a:ext uri="{FF2B5EF4-FFF2-40B4-BE49-F238E27FC236}">
                <a16:creationId xmlns:a16="http://schemas.microsoft.com/office/drawing/2014/main" id="{F9AF9884-22B2-BBB9-7E87-C558A88F4B42}"/>
              </a:ext>
            </a:extLst>
          </p:cNvPr>
          <p:cNvPicPr>
            <a:picLocks noChangeAspect="1"/>
          </p:cNvPicPr>
          <p:nvPr/>
        </p:nvPicPr>
        <p:blipFill rotWithShape="1">
          <a:blip r:embed="rId2">
            <a:extLst>
              <a:ext uri="{28A0092B-C50C-407E-A947-70E740481C1C}">
                <a14:useLocalDpi xmlns:a14="http://schemas.microsoft.com/office/drawing/2010/main" val="0"/>
              </a:ext>
            </a:extLst>
          </a:blip>
          <a:srcRect l="3590" r="-22577" b="5289"/>
          <a:stretch/>
        </p:blipFill>
        <p:spPr>
          <a:xfrm>
            <a:off x="10709722" y="52516"/>
            <a:ext cx="9254679" cy="102344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957042" y="2850233"/>
            <a:ext cx="14373916" cy="4586533"/>
            <a:chOff x="0" y="0"/>
            <a:chExt cx="19165221" cy="6115378"/>
          </a:xfrm>
        </p:grpSpPr>
        <p:sp>
          <p:nvSpPr>
            <p:cNvPr id="3" name="TextBox 3"/>
            <p:cNvSpPr txBox="1"/>
            <p:nvPr/>
          </p:nvSpPr>
          <p:spPr>
            <a:xfrm>
              <a:off x="0" y="4763698"/>
              <a:ext cx="19165221" cy="1351679"/>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LET’S ANALYSE THE DATASET</a:t>
              </a:r>
            </a:p>
          </p:txBody>
        </p:sp>
        <p:sp>
          <p:nvSpPr>
            <p:cNvPr id="4" name="Freeform 4"/>
            <p:cNvSpPr/>
            <p:nvPr/>
          </p:nvSpPr>
          <p:spPr>
            <a:xfrm>
              <a:off x="6696217" y="0"/>
              <a:ext cx="5772787" cy="3379704"/>
            </a:xfrm>
            <a:custGeom>
              <a:avLst/>
              <a:gdLst/>
              <a:ahLst/>
              <a:cxnLst/>
              <a:rect l="l" t="t" r="r" b="b"/>
              <a:pathLst>
                <a:path w="5772787" h="3379704">
                  <a:moveTo>
                    <a:pt x="0" y="0"/>
                  </a:moveTo>
                  <a:lnTo>
                    <a:pt x="5772787" y="0"/>
                  </a:lnTo>
                  <a:lnTo>
                    <a:pt x="5772787" y="3379704"/>
                  </a:lnTo>
                  <a:lnTo>
                    <a:pt x="0" y="3379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Graphic 8" descr="Bank with solid fill">
            <a:extLst>
              <a:ext uri="{FF2B5EF4-FFF2-40B4-BE49-F238E27FC236}">
                <a16:creationId xmlns:a16="http://schemas.microsoft.com/office/drawing/2014/main" id="{131A342D-C8A2-DF98-E679-D632F9BA0E58}"/>
              </a:ext>
            </a:extLst>
          </p:cNvPr>
          <p:cNvSpPr/>
          <p:nvPr/>
        </p:nvSpPr>
        <p:spPr>
          <a:xfrm>
            <a:off x="1066800" y="419100"/>
            <a:ext cx="2362200" cy="2004359"/>
          </a:xfrm>
          <a:custGeom>
            <a:avLst/>
            <a:gdLst>
              <a:gd name="connsiteX0" fmla="*/ 2771614 w 3052792"/>
              <a:gd name="connsiteY0" fmla="*/ 2530604 h 2892119"/>
              <a:gd name="connsiteX1" fmla="*/ 2771614 w 3052792"/>
              <a:gd name="connsiteY1" fmla="*/ 2450268 h 2892119"/>
              <a:gd name="connsiteX2" fmla="*/ 2610941 w 3052792"/>
              <a:gd name="connsiteY2" fmla="*/ 2450268 h 2892119"/>
              <a:gd name="connsiteX3" fmla="*/ 2610941 w 3052792"/>
              <a:gd name="connsiteY3" fmla="*/ 1084545 h 2892119"/>
              <a:gd name="connsiteX4" fmla="*/ 2771614 w 3052792"/>
              <a:gd name="connsiteY4" fmla="*/ 1084545 h 2892119"/>
              <a:gd name="connsiteX5" fmla="*/ 2771614 w 3052792"/>
              <a:gd name="connsiteY5" fmla="*/ 1004208 h 2892119"/>
              <a:gd name="connsiteX6" fmla="*/ 2892119 w 3052792"/>
              <a:gd name="connsiteY6" fmla="*/ 1004208 h 2892119"/>
              <a:gd name="connsiteX7" fmla="*/ 2892119 w 3052792"/>
              <a:gd name="connsiteY7" fmla="*/ 763198 h 2892119"/>
              <a:gd name="connsiteX8" fmla="*/ 2771614 w 3052792"/>
              <a:gd name="connsiteY8" fmla="*/ 763198 h 2892119"/>
              <a:gd name="connsiteX9" fmla="*/ 1526396 w 3052792"/>
              <a:gd name="connsiteY9" fmla="*/ 0 h 2892119"/>
              <a:gd name="connsiteX10" fmla="*/ 281178 w 3052792"/>
              <a:gd name="connsiteY10" fmla="*/ 763198 h 2892119"/>
              <a:gd name="connsiteX11" fmla="*/ 160673 w 3052792"/>
              <a:gd name="connsiteY11" fmla="*/ 763198 h 2892119"/>
              <a:gd name="connsiteX12" fmla="*/ 160673 w 3052792"/>
              <a:gd name="connsiteY12" fmla="*/ 1004208 h 2892119"/>
              <a:gd name="connsiteX13" fmla="*/ 281178 w 3052792"/>
              <a:gd name="connsiteY13" fmla="*/ 1004208 h 2892119"/>
              <a:gd name="connsiteX14" fmla="*/ 281178 w 3052792"/>
              <a:gd name="connsiteY14" fmla="*/ 1084545 h 2892119"/>
              <a:gd name="connsiteX15" fmla="*/ 441852 w 3052792"/>
              <a:gd name="connsiteY15" fmla="*/ 1084545 h 2892119"/>
              <a:gd name="connsiteX16" fmla="*/ 441852 w 3052792"/>
              <a:gd name="connsiteY16" fmla="*/ 2450268 h 2892119"/>
              <a:gd name="connsiteX17" fmla="*/ 281178 w 3052792"/>
              <a:gd name="connsiteY17" fmla="*/ 2450268 h 2892119"/>
              <a:gd name="connsiteX18" fmla="*/ 281178 w 3052792"/>
              <a:gd name="connsiteY18" fmla="*/ 2530604 h 2892119"/>
              <a:gd name="connsiteX19" fmla="*/ 0 w 3052792"/>
              <a:gd name="connsiteY19" fmla="*/ 2731446 h 2892119"/>
              <a:gd name="connsiteX20" fmla="*/ 0 w 3052792"/>
              <a:gd name="connsiteY20" fmla="*/ 2892119 h 2892119"/>
              <a:gd name="connsiteX21" fmla="*/ 1526396 w 3052792"/>
              <a:gd name="connsiteY21" fmla="*/ 2892119 h 2892119"/>
              <a:gd name="connsiteX22" fmla="*/ 3052793 w 3052792"/>
              <a:gd name="connsiteY22" fmla="*/ 2892119 h 2892119"/>
              <a:gd name="connsiteX23" fmla="*/ 3052793 w 3052792"/>
              <a:gd name="connsiteY23" fmla="*/ 2731446 h 2892119"/>
              <a:gd name="connsiteX24" fmla="*/ 2771614 w 3052792"/>
              <a:gd name="connsiteY24" fmla="*/ 2530604 h 2892119"/>
              <a:gd name="connsiteX25" fmla="*/ 923871 w 3052792"/>
              <a:gd name="connsiteY25" fmla="*/ 2450268 h 2892119"/>
              <a:gd name="connsiteX26" fmla="*/ 682862 w 3052792"/>
              <a:gd name="connsiteY26" fmla="*/ 2450268 h 2892119"/>
              <a:gd name="connsiteX27" fmla="*/ 682862 w 3052792"/>
              <a:gd name="connsiteY27" fmla="*/ 1084545 h 2892119"/>
              <a:gd name="connsiteX28" fmla="*/ 923871 w 3052792"/>
              <a:gd name="connsiteY28" fmla="*/ 1084545 h 2892119"/>
              <a:gd name="connsiteX29" fmla="*/ 923871 w 3052792"/>
              <a:gd name="connsiteY29" fmla="*/ 2450268 h 2892119"/>
              <a:gd name="connsiteX30" fmla="*/ 1405891 w 3052792"/>
              <a:gd name="connsiteY30" fmla="*/ 2450268 h 2892119"/>
              <a:gd name="connsiteX31" fmla="*/ 1164881 w 3052792"/>
              <a:gd name="connsiteY31" fmla="*/ 2450268 h 2892119"/>
              <a:gd name="connsiteX32" fmla="*/ 1164881 w 3052792"/>
              <a:gd name="connsiteY32" fmla="*/ 1084545 h 2892119"/>
              <a:gd name="connsiteX33" fmla="*/ 1405891 w 3052792"/>
              <a:gd name="connsiteY33" fmla="*/ 1084545 h 2892119"/>
              <a:gd name="connsiteX34" fmla="*/ 1405891 w 3052792"/>
              <a:gd name="connsiteY34" fmla="*/ 2450268 h 2892119"/>
              <a:gd name="connsiteX35" fmla="*/ 1486228 w 3052792"/>
              <a:gd name="connsiteY35" fmla="*/ 682862 h 2892119"/>
              <a:gd name="connsiteX36" fmla="*/ 1325555 w 3052792"/>
              <a:gd name="connsiteY36" fmla="*/ 522188 h 2892119"/>
              <a:gd name="connsiteX37" fmla="*/ 1486228 w 3052792"/>
              <a:gd name="connsiteY37" fmla="*/ 361515 h 2892119"/>
              <a:gd name="connsiteX38" fmla="*/ 1646901 w 3052792"/>
              <a:gd name="connsiteY38" fmla="*/ 522188 h 2892119"/>
              <a:gd name="connsiteX39" fmla="*/ 1486228 w 3052792"/>
              <a:gd name="connsiteY39" fmla="*/ 682862 h 2892119"/>
              <a:gd name="connsiteX40" fmla="*/ 1887911 w 3052792"/>
              <a:gd name="connsiteY40" fmla="*/ 2450268 h 2892119"/>
              <a:gd name="connsiteX41" fmla="*/ 1646901 w 3052792"/>
              <a:gd name="connsiteY41" fmla="*/ 2450268 h 2892119"/>
              <a:gd name="connsiteX42" fmla="*/ 1646901 w 3052792"/>
              <a:gd name="connsiteY42" fmla="*/ 1084545 h 2892119"/>
              <a:gd name="connsiteX43" fmla="*/ 1887911 w 3052792"/>
              <a:gd name="connsiteY43" fmla="*/ 1084545 h 2892119"/>
              <a:gd name="connsiteX44" fmla="*/ 1887911 w 3052792"/>
              <a:gd name="connsiteY44" fmla="*/ 2450268 h 2892119"/>
              <a:gd name="connsiteX45" fmla="*/ 2369931 w 3052792"/>
              <a:gd name="connsiteY45" fmla="*/ 2450268 h 2892119"/>
              <a:gd name="connsiteX46" fmla="*/ 2128921 w 3052792"/>
              <a:gd name="connsiteY46" fmla="*/ 2450268 h 2892119"/>
              <a:gd name="connsiteX47" fmla="*/ 2128921 w 3052792"/>
              <a:gd name="connsiteY47" fmla="*/ 1084545 h 2892119"/>
              <a:gd name="connsiteX48" fmla="*/ 2369931 w 3052792"/>
              <a:gd name="connsiteY48" fmla="*/ 1084545 h 2892119"/>
              <a:gd name="connsiteX49" fmla="*/ 2369931 w 3052792"/>
              <a:gd name="connsiteY49" fmla="*/ 2450268 h 289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52792" h="2892119">
                <a:moveTo>
                  <a:pt x="2771614" y="2530604"/>
                </a:moveTo>
                <a:lnTo>
                  <a:pt x="2771614" y="2450268"/>
                </a:lnTo>
                <a:lnTo>
                  <a:pt x="2610941" y="2450268"/>
                </a:lnTo>
                <a:lnTo>
                  <a:pt x="2610941" y="1084545"/>
                </a:lnTo>
                <a:lnTo>
                  <a:pt x="2771614" y="1084545"/>
                </a:lnTo>
                <a:lnTo>
                  <a:pt x="2771614" y="1004208"/>
                </a:lnTo>
                <a:lnTo>
                  <a:pt x="2892119" y="1004208"/>
                </a:lnTo>
                <a:lnTo>
                  <a:pt x="2892119" y="763198"/>
                </a:lnTo>
                <a:lnTo>
                  <a:pt x="2771614" y="763198"/>
                </a:lnTo>
                <a:lnTo>
                  <a:pt x="1526396" y="0"/>
                </a:lnTo>
                <a:lnTo>
                  <a:pt x="281178" y="763198"/>
                </a:lnTo>
                <a:lnTo>
                  <a:pt x="160673" y="763198"/>
                </a:lnTo>
                <a:lnTo>
                  <a:pt x="160673" y="1004208"/>
                </a:lnTo>
                <a:lnTo>
                  <a:pt x="281178" y="1004208"/>
                </a:lnTo>
                <a:lnTo>
                  <a:pt x="281178" y="1084545"/>
                </a:lnTo>
                <a:lnTo>
                  <a:pt x="441852" y="1084545"/>
                </a:lnTo>
                <a:lnTo>
                  <a:pt x="441852" y="2450268"/>
                </a:lnTo>
                <a:lnTo>
                  <a:pt x="281178" y="2450268"/>
                </a:lnTo>
                <a:lnTo>
                  <a:pt x="281178" y="2530604"/>
                </a:lnTo>
                <a:lnTo>
                  <a:pt x="0" y="2731446"/>
                </a:lnTo>
                <a:lnTo>
                  <a:pt x="0" y="2892119"/>
                </a:lnTo>
                <a:lnTo>
                  <a:pt x="1526396" y="2892119"/>
                </a:lnTo>
                <a:lnTo>
                  <a:pt x="3052793" y="2892119"/>
                </a:lnTo>
                <a:lnTo>
                  <a:pt x="3052793" y="2731446"/>
                </a:lnTo>
                <a:lnTo>
                  <a:pt x="2771614" y="2530604"/>
                </a:lnTo>
                <a:close/>
                <a:moveTo>
                  <a:pt x="923871" y="2450268"/>
                </a:moveTo>
                <a:lnTo>
                  <a:pt x="682862" y="2450268"/>
                </a:lnTo>
                <a:lnTo>
                  <a:pt x="682862" y="1084545"/>
                </a:lnTo>
                <a:lnTo>
                  <a:pt x="923871" y="1084545"/>
                </a:lnTo>
                <a:lnTo>
                  <a:pt x="923871" y="2450268"/>
                </a:lnTo>
                <a:close/>
                <a:moveTo>
                  <a:pt x="1405891" y="2450268"/>
                </a:moveTo>
                <a:lnTo>
                  <a:pt x="1164881" y="2450268"/>
                </a:lnTo>
                <a:lnTo>
                  <a:pt x="1164881" y="1084545"/>
                </a:lnTo>
                <a:lnTo>
                  <a:pt x="1405891" y="1084545"/>
                </a:lnTo>
                <a:lnTo>
                  <a:pt x="1405891" y="2450268"/>
                </a:lnTo>
                <a:close/>
                <a:moveTo>
                  <a:pt x="1486228" y="682862"/>
                </a:moveTo>
                <a:cubicBezTo>
                  <a:pt x="1397858" y="682862"/>
                  <a:pt x="1325555" y="610559"/>
                  <a:pt x="1325555" y="522188"/>
                </a:cubicBezTo>
                <a:cubicBezTo>
                  <a:pt x="1325555" y="433818"/>
                  <a:pt x="1397858" y="361515"/>
                  <a:pt x="1486228" y="361515"/>
                </a:cubicBezTo>
                <a:cubicBezTo>
                  <a:pt x="1574598" y="361515"/>
                  <a:pt x="1646901" y="433818"/>
                  <a:pt x="1646901" y="522188"/>
                </a:cubicBezTo>
                <a:cubicBezTo>
                  <a:pt x="1646901" y="610559"/>
                  <a:pt x="1574598" y="682862"/>
                  <a:pt x="1486228" y="682862"/>
                </a:cubicBezTo>
                <a:close/>
                <a:moveTo>
                  <a:pt x="1887911" y="2450268"/>
                </a:moveTo>
                <a:lnTo>
                  <a:pt x="1646901" y="2450268"/>
                </a:lnTo>
                <a:lnTo>
                  <a:pt x="1646901" y="1084545"/>
                </a:lnTo>
                <a:lnTo>
                  <a:pt x="1887911" y="1084545"/>
                </a:lnTo>
                <a:lnTo>
                  <a:pt x="1887911" y="2450268"/>
                </a:lnTo>
                <a:close/>
                <a:moveTo>
                  <a:pt x="2369931" y="2450268"/>
                </a:moveTo>
                <a:lnTo>
                  <a:pt x="2128921" y="2450268"/>
                </a:lnTo>
                <a:lnTo>
                  <a:pt x="2128921" y="1084545"/>
                </a:lnTo>
                <a:lnTo>
                  <a:pt x="2369931" y="1084545"/>
                </a:lnTo>
                <a:lnTo>
                  <a:pt x="2369931" y="2450268"/>
                </a:lnTo>
                <a:close/>
              </a:path>
            </a:pathLst>
          </a:custGeom>
          <a:solidFill>
            <a:schemeClr val="accent5">
              <a:lumMod val="60000"/>
              <a:lumOff val="40000"/>
            </a:schemeClr>
          </a:solidFill>
          <a:ln w="40084" cap="flat">
            <a:noFill/>
            <a:prstDash val="solid"/>
            <a:miter/>
          </a:ln>
          <a:effectLst>
            <a:innerShdw blurRad="63500" dist="50800" dir="18900000">
              <a:prstClr val="black">
                <a:alpha val="50000"/>
              </a:prstClr>
            </a:innerShdw>
          </a:effectLst>
        </p:spPr>
        <p:txBody>
          <a:bodyPr rtlCol="0" anchor="ctr"/>
          <a:lstStyle/>
          <a:p>
            <a:endParaRPr lang="en-IN" dirty="0"/>
          </a:p>
        </p:txBody>
      </p:sp>
      <p:pic>
        <p:nvPicPr>
          <p:cNvPr id="12" name="Picture 11">
            <a:extLst>
              <a:ext uri="{FF2B5EF4-FFF2-40B4-BE49-F238E27FC236}">
                <a16:creationId xmlns:a16="http://schemas.microsoft.com/office/drawing/2014/main" id="{5892F30E-A7CA-B59F-9B87-324E7998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8862" y="273473"/>
            <a:ext cx="2128884" cy="20043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4147" y="2978634"/>
            <a:ext cx="16095153" cy="3420327"/>
          </a:xfrm>
          <a:custGeom>
            <a:avLst/>
            <a:gdLst/>
            <a:ahLst/>
            <a:cxnLst/>
            <a:rect l="l" t="t" r="r" b="b"/>
            <a:pathLst>
              <a:path w="16095153" h="3420327">
                <a:moveTo>
                  <a:pt x="0" y="0"/>
                </a:moveTo>
                <a:lnTo>
                  <a:pt x="16095153" y="0"/>
                </a:lnTo>
                <a:lnTo>
                  <a:pt x="16095153" y="3420327"/>
                </a:lnTo>
                <a:lnTo>
                  <a:pt x="0" y="3420327"/>
                </a:lnTo>
                <a:lnTo>
                  <a:pt x="0" y="0"/>
                </a:lnTo>
                <a:close/>
              </a:path>
            </a:pathLst>
          </a:custGeom>
          <a:blipFill>
            <a:blip r:embed="rId2"/>
            <a:stretch>
              <a:fillRect/>
            </a:stretch>
          </a:blipFill>
        </p:spPr>
      </p:sp>
      <p:sp>
        <p:nvSpPr>
          <p:cNvPr id="3" name="Freeform 3"/>
          <p:cNvSpPr/>
          <p:nvPr/>
        </p:nvSpPr>
        <p:spPr>
          <a:xfrm rot="2593550">
            <a:off x="-1180760" y="8233021"/>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45740">
            <a:off x="16099277" y="7200900"/>
            <a:ext cx="4377447" cy="4114800"/>
          </a:xfrm>
          <a:custGeom>
            <a:avLst/>
            <a:gdLst/>
            <a:ahLst/>
            <a:cxnLst/>
            <a:rect l="l" t="t" r="r" b="b"/>
            <a:pathLst>
              <a:path w="4377447" h="4114800">
                <a:moveTo>
                  <a:pt x="0" y="0"/>
                </a:moveTo>
                <a:lnTo>
                  <a:pt x="4377446" y="0"/>
                </a:lnTo>
                <a:lnTo>
                  <a:pt x="437744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7320847"/>
            <a:ext cx="16230600" cy="1428672"/>
          </a:xfrm>
          <a:prstGeom prst="rect">
            <a:avLst/>
          </a:prstGeom>
        </p:spPr>
        <p:txBody>
          <a:bodyPr lIns="0" tIns="0" rIns="0" bIns="0" rtlCol="0" anchor="t">
            <a:spAutoFit/>
          </a:bodyPr>
          <a:lstStyle/>
          <a:p>
            <a:pPr algn="just">
              <a:lnSpc>
                <a:spcPts val="3712"/>
              </a:lnSpc>
              <a:spcBef>
                <a:spcPct val="0"/>
              </a:spcBef>
            </a:pPr>
            <a:r>
              <a:rPr lang="en-US" sz="3375">
                <a:solidFill>
                  <a:srgbClr val="191824"/>
                </a:solidFill>
                <a:latin typeface="HK Grotesk Bold"/>
              </a:rPr>
              <a:t>THE DATASET USED FOR THIS PROJECT CONSISTS OF VARIOUS FINANCIAL AND PERSONAL ATTRIBUTES OF LOAN APPLICANTS, SUCH AS INCOME, EDUCATION STATUS, EMPLOYMENT STATUS, AND LOAN STATUS (APPROVED OR DENIED).</a:t>
            </a:r>
          </a:p>
        </p:txBody>
      </p:sp>
      <p:sp>
        <p:nvSpPr>
          <p:cNvPr id="6" name="TextBox 6"/>
          <p:cNvSpPr txBox="1"/>
          <p:nvPr/>
        </p:nvSpPr>
        <p:spPr>
          <a:xfrm>
            <a:off x="2850057" y="664406"/>
            <a:ext cx="12723332" cy="1957669"/>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DATASET ANALYSIS(PROBLEM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2777601"/>
            <a:ext cx="16230600" cy="6597832"/>
          </a:xfrm>
          <a:prstGeom prst="rect">
            <a:avLst/>
          </a:prstGeom>
        </p:spPr>
        <p:txBody>
          <a:bodyPr lIns="0" tIns="0" rIns="0" bIns="0" rtlCol="0" anchor="t">
            <a:spAutoFit/>
          </a:bodyPr>
          <a:lstStyle/>
          <a:p>
            <a:pPr algn="just">
              <a:lnSpc>
                <a:spcPts val="4199"/>
              </a:lnSpc>
            </a:pPr>
            <a:r>
              <a:rPr lang="en-US" sz="3499" dirty="0">
                <a:solidFill>
                  <a:srgbClr val="FFFFFF"/>
                </a:solidFill>
                <a:latin typeface="HK Grotesk Medium"/>
              </a:rPr>
              <a:t>Now  comes the process modeling after we thoroughly </a:t>
            </a:r>
            <a:r>
              <a:rPr lang="en-US" sz="3499" dirty="0" err="1">
                <a:solidFill>
                  <a:srgbClr val="FFFFFF"/>
                </a:solidFill>
                <a:latin typeface="HK Grotesk Medium"/>
              </a:rPr>
              <a:t>analysed</a:t>
            </a:r>
            <a:r>
              <a:rPr lang="en-US" sz="3499" dirty="0">
                <a:solidFill>
                  <a:srgbClr val="FFFFFF"/>
                </a:solidFill>
                <a:latin typeface="HK Grotesk Medium"/>
              </a:rPr>
              <a:t> the dataset. Here are the key steps in machine learning modeling:</a:t>
            </a:r>
          </a:p>
          <a:p>
            <a:pPr marL="755644" lvl="1" indent="-377822" algn="just">
              <a:lnSpc>
                <a:spcPts val="4794"/>
              </a:lnSpc>
              <a:buFont typeface="Arial"/>
              <a:buChar char="•"/>
            </a:pPr>
            <a:r>
              <a:rPr lang="en-US" sz="3499" dirty="0">
                <a:solidFill>
                  <a:srgbClr val="FFFFFF"/>
                </a:solidFill>
                <a:latin typeface="HK Grotesk Medium"/>
              </a:rPr>
              <a:t>Data Collection</a:t>
            </a:r>
          </a:p>
          <a:p>
            <a:pPr marL="755644" lvl="1" indent="-377822" algn="just">
              <a:lnSpc>
                <a:spcPts val="4794"/>
              </a:lnSpc>
              <a:buFont typeface="Arial"/>
              <a:buChar char="•"/>
            </a:pPr>
            <a:r>
              <a:rPr lang="en-US" sz="3499" dirty="0">
                <a:solidFill>
                  <a:srgbClr val="FFFFFF"/>
                </a:solidFill>
                <a:latin typeface="HK Grotesk Medium"/>
              </a:rPr>
              <a:t>Importing of libraries &amp; creating </a:t>
            </a:r>
            <a:r>
              <a:rPr lang="en-US" sz="3499" dirty="0" err="1">
                <a:solidFill>
                  <a:srgbClr val="FFFFFF"/>
                </a:solidFill>
                <a:latin typeface="HK Grotesk Medium"/>
              </a:rPr>
              <a:t>Dataframe</a:t>
            </a:r>
            <a:endParaRPr lang="en-US" sz="3499" dirty="0">
              <a:solidFill>
                <a:srgbClr val="FFFFFF"/>
              </a:solidFill>
              <a:latin typeface="HK Grotesk Medium"/>
            </a:endParaRPr>
          </a:p>
          <a:p>
            <a:pPr marL="755644" lvl="1" indent="-377822" algn="just">
              <a:lnSpc>
                <a:spcPts val="4794"/>
              </a:lnSpc>
              <a:buFont typeface="Arial"/>
              <a:buChar char="•"/>
            </a:pPr>
            <a:r>
              <a:rPr lang="en-US" sz="3499" dirty="0">
                <a:solidFill>
                  <a:srgbClr val="FFFFFF"/>
                </a:solidFill>
                <a:latin typeface="HK Grotesk Medium"/>
              </a:rPr>
              <a:t>Data Preprocessing</a:t>
            </a:r>
          </a:p>
          <a:p>
            <a:pPr marL="755644" lvl="1" indent="-377822" algn="just">
              <a:lnSpc>
                <a:spcPts val="4794"/>
              </a:lnSpc>
              <a:buFont typeface="Arial"/>
              <a:buChar char="•"/>
            </a:pPr>
            <a:r>
              <a:rPr lang="en-US" sz="3499" dirty="0" err="1">
                <a:solidFill>
                  <a:srgbClr val="FFFFFF"/>
                </a:solidFill>
                <a:latin typeface="HK Grotesk Medium"/>
              </a:rPr>
              <a:t>Handeling</a:t>
            </a:r>
            <a:r>
              <a:rPr lang="en-US" sz="3499" dirty="0">
                <a:solidFill>
                  <a:srgbClr val="FFFFFF"/>
                </a:solidFill>
                <a:latin typeface="HK Grotesk Medium"/>
              </a:rPr>
              <a:t> of Nulls</a:t>
            </a:r>
          </a:p>
          <a:p>
            <a:pPr marL="755644" lvl="1" indent="-377822" algn="just">
              <a:lnSpc>
                <a:spcPts val="4794"/>
              </a:lnSpc>
              <a:buFont typeface="Arial"/>
              <a:buChar char="•"/>
            </a:pPr>
            <a:r>
              <a:rPr lang="en-US" sz="3499" dirty="0" err="1">
                <a:solidFill>
                  <a:srgbClr val="FFFFFF"/>
                </a:solidFill>
                <a:latin typeface="HK Grotesk Medium"/>
              </a:rPr>
              <a:t>Handeling</a:t>
            </a:r>
            <a:r>
              <a:rPr lang="en-US" sz="3499" dirty="0">
                <a:solidFill>
                  <a:srgbClr val="FFFFFF"/>
                </a:solidFill>
                <a:latin typeface="HK Grotesk Medium"/>
              </a:rPr>
              <a:t> Outliers</a:t>
            </a:r>
          </a:p>
          <a:p>
            <a:pPr marL="755644" lvl="1" indent="-377822" algn="just">
              <a:lnSpc>
                <a:spcPts val="4794"/>
              </a:lnSpc>
              <a:buFont typeface="Arial"/>
              <a:buChar char="•"/>
            </a:pPr>
            <a:r>
              <a:rPr lang="en-US" sz="3499" dirty="0">
                <a:solidFill>
                  <a:srgbClr val="FFFFFF"/>
                </a:solidFill>
                <a:latin typeface="HK Grotesk Medium"/>
              </a:rPr>
              <a:t>Data Splitting</a:t>
            </a:r>
          </a:p>
          <a:p>
            <a:pPr marL="755644" lvl="1" indent="-377822" algn="just">
              <a:lnSpc>
                <a:spcPts val="4794"/>
              </a:lnSpc>
              <a:buFont typeface="Arial"/>
              <a:buChar char="•"/>
            </a:pPr>
            <a:r>
              <a:rPr lang="en-US" sz="3499" dirty="0">
                <a:solidFill>
                  <a:srgbClr val="FFFFFF"/>
                </a:solidFill>
                <a:latin typeface="HK Grotesk Medium"/>
              </a:rPr>
              <a:t>Feature Scaling</a:t>
            </a:r>
          </a:p>
          <a:p>
            <a:pPr marL="755644" lvl="1" indent="-377822" algn="just">
              <a:lnSpc>
                <a:spcPts val="4794"/>
              </a:lnSpc>
              <a:buFont typeface="Arial"/>
              <a:buChar char="•"/>
            </a:pPr>
            <a:r>
              <a:rPr lang="en-US" sz="3499" dirty="0">
                <a:solidFill>
                  <a:srgbClr val="FFFFFF"/>
                </a:solidFill>
                <a:latin typeface="HK Grotesk Medium"/>
              </a:rPr>
              <a:t>Model Selection, Training &amp; Evaluation</a:t>
            </a:r>
          </a:p>
          <a:p>
            <a:pPr marL="377822" lvl="1" algn="just">
              <a:lnSpc>
                <a:spcPts val="4794"/>
              </a:lnSpc>
            </a:pPr>
            <a:endParaRPr lang="en-US" sz="3499" dirty="0">
              <a:solidFill>
                <a:srgbClr val="FFFFFF"/>
              </a:solidFill>
              <a:latin typeface="HK Grotesk Medium"/>
            </a:endParaRPr>
          </a:p>
        </p:txBody>
      </p:sp>
      <p:sp>
        <p:nvSpPr>
          <p:cNvPr id="3" name="Freeform 3"/>
          <p:cNvSpPr/>
          <p:nvPr/>
        </p:nvSpPr>
        <p:spPr>
          <a:xfrm>
            <a:off x="11357248" y="3885826"/>
            <a:ext cx="5902052" cy="5902052"/>
          </a:xfrm>
          <a:custGeom>
            <a:avLst/>
            <a:gdLst/>
            <a:ahLst/>
            <a:cxnLst/>
            <a:rect l="l" t="t" r="r" b="b"/>
            <a:pathLst>
              <a:path w="5902052" h="5902052">
                <a:moveTo>
                  <a:pt x="0" y="0"/>
                </a:moveTo>
                <a:lnTo>
                  <a:pt x="5902052" y="0"/>
                </a:lnTo>
                <a:lnTo>
                  <a:pt x="5902052" y="5902052"/>
                </a:lnTo>
                <a:lnTo>
                  <a:pt x="0" y="590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42330" y="1095375"/>
            <a:ext cx="12896317" cy="989947"/>
          </a:xfrm>
          <a:prstGeom prst="rect">
            <a:avLst/>
          </a:prstGeom>
        </p:spPr>
        <p:txBody>
          <a:bodyPr lIns="0" tIns="0" rIns="0" bIns="0" rtlCol="0" anchor="t">
            <a:spAutoFit/>
          </a:bodyPr>
          <a:lstStyle/>
          <a:p>
            <a:pPr>
              <a:lnSpc>
                <a:spcPts val="7699"/>
              </a:lnSpc>
            </a:pPr>
            <a:r>
              <a:rPr lang="en-US" sz="6999" dirty="0">
                <a:solidFill>
                  <a:srgbClr val="FFFFFF"/>
                </a:solidFill>
                <a:latin typeface="HK Grotesk Bold"/>
              </a:rPr>
              <a:t>MACHINE LEARNING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2326758" y="4479609"/>
            <a:ext cx="13653534" cy="5056978"/>
          </a:xfrm>
          <a:custGeom>
            <a:avLst/>
            <a:gdLst/>
            <a:ahLst/>
            <a:cxnLst/>
            <a:rect l="l" t="t" r="r" b="b"/>
            <a:pathLst>
              <a:path w="13653534" h="5056978">
                <a:moveTo>
                  <a:pt x="0" y="0"/>
                </a:moveTo>
                <a:lnTo>
                  <a:pt x="13653534" y="0"/>
                </a:lnTo>
                <a:lnTo>
                  <a:pt x="13653534" y="5056977"/>
                </a:lnTo>
                <a:lnTo>
                  <a:pt x="0" y="5056977"/>
                </a:lnTo>
                <a:lnTo>
                  <a:pt x="0" y="0"/>
                </a:lnTo>
                <a:close/>
              </a:path>
            </a:pathLst>
          </a:custGeom>
          <a:blipFill>
            <a:blip r:embed="rId2"/>
            <a:stretch>
              <a:fillRect b="-23701"/>
            </a:stretch>
          </a:blipFill>
        </p:spPr>
      </p:sp>
      <p:sp>
        <p:nvSpPr>
          <p:cNvPr id="3" name="TextBox 3"/>
          <p:cNvSpPr txBox="1"/>
          <p:nvPr/>
        </p:nvSpPr>
        <p:spPr>
          <a:xfrm>
            <a:off x="15995120"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sp>
        <p:nvSpPr>
          <p:cNvPr id="4" name="TextBox 4"/>
          <p:cNvSpPr txBox="1"/>
          <p:nvPr/>
        </p:nvSpPr>
        <p:spPr>
          <a:xfrm>
            <a:off x="2705366" y="1095375"/>
            <a:ext cx="12896317"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COLLECTION</a:t>
            </a:r>
          </a:p>
        </p:txBody>
      </p:sp>
      <p:sp>
        <p:nvSpPr>
          <p:cNvPr id="5" name="TextBox 5"/>
          <p:cNvSpPr txBox="1"/>
          <p:nvPr/>
        </p:nvSpPr>
        <p:spPr>
          <a:xfrm>
            <a:off x="1038225" y="2498739"/>
            <a:ext cx="16230600" cy="1571294"/>
          </a:xfrm>
          <a:prstGeom prst="rect">
            <a:avLst/>
          </a:prstGeom>
        </p:spPr>
        <p:txBody>
          <a:bodyPr lIns="0" tIns="0" rIns="0" bIns="0" rtlCol="0" anchor="t">
            <a:spAutoFit/>
          </a:bodyPr>
          <a:lstStyle/>
          <a:p>
            <a:pPr algn="just">
              <a:lnSpc>
                <a:spcPts val="4199"/>
              </a:lnSpc>
            </a:pPr>
            <a:r>
              <a:rPr lang="en-US" sz="3499">
                <a:solidFill>
                  <a:srgbClr val="FFFFFF"/>
                </a:solidFill>
                <a:latin typeface="HK Grotesk Medium"/>
              </a:rPr>
              <a:t>We start by gathering information from sources like surveys, databases, or even the internet.</a:t>
            </a:r>
          </a:p>
          <a:p>
            <a:pPr algn="just">
              <a:lnSpc>
                <a:spcPts val="4199"/>
              </a:lnSpc>
            </a:pPr>
            <a:r>
              <a:rPr lang="en-US" sz="3499">
                <a:solidFill>
                  <a:srgbClr val="FFFFFF"/>
                </a:solidFill>
                <a:latin typeface="HK Grotesk Medium"/>
              </a:rPr>
              <a:t>Here we got out dataset from </a:t>
            </a:r>
            <a:r>
              <a:rPr lang="en-US" sz="3499" u="sng">
                <a:solidFill>
                  <a:srgbClr val="FFFFFF"/>
                </a:solidFill>
                <a:latin typeface="HK Grotesk Medium"/>
                <a:hlinkClick r:id="rId3" tooltip="https://www.canva.com/design/DAFvAMvb1jk/lB1HJ1ihIav_W7L8wz69mg/edit"/>
              </a:rPr>
              <a:t>kaggle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2695841" y="943268"/>
            <a:ext cx="12896317" cy="1965149"/>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IMPORTING OF LIBRARIES &amp; CREATING DATAFRAME</a:t>
            </a:r>
          </a:p>
        </p:txBody>
      </p:sp>
      <p:sp>
        <p:nvSpPr>
          <p:cNvPr id="4" name="TextBox 4"/>
          <p:cNvSpPr txBox="1"/>
          <p:nvPr/>
        </p:nvSpPr>
        <p:spPr>
          <a:xfrm>
            <a:off x="1028700" y="3263332"/>
            <a:ext cx="16230600" cy="1047750"/>
          </a:xfrm>
          <a:prstGeom prst="rect">
            <a:avLst/>
          </a:prstGeom>
        </p:spPr>
        <p:txBody>
          <a:bodyPr lIns="0" tIns="0" rIns="0" bIns="0" rtlCol="0" anchor="t">
            <a:spAutoFit/>
          </a:bodyPr>
          <a:lstStyle/>
          <a:p>
            <a:pPr algn="just">
              <a:lnSpc>
                <a:spcPts val="4199"/>
              </a:lnSpc>
            </a:pPr>
            <a:r>
              <a:rPr lang="en-US" sz="3499" dirty="0">
                <a:solidFill>
                  <a:srgbClr val="FFFFFF"/>
                </a:solidFill>
                <a:latin typeface="HK Grotesk Medium"/>
              </a:rPr>
              <a:t>We need to import a whole lot of libraries and the dataset as well for creating a </a:t>
            </a:r>
            <a:r>
              <a:rPr lang="en-US" sz="3499" dirty="0" err="1">
                <a:solidFill>
                  <a:srgbClr val="FFFFFF"/>
                </a:solidFill>
                <a:latin typeface="HK Grotesk Medium"/>
              </a:rPr>
              <a:t>dataframe</a:t>
            </a:r>
            <a:endParaRPr lang="en-US" sz="3499" dirty="0">
              <a:solidFill>
                <a:srgbClr val="FFFFFF"/>
              </a:solidFill>
              <a:latin typeface="HK Grotesk Medium"/>
            </a:endParaRPr>
          </a:p>
        </p:txBody>
      </p:sp>
      <p:pic>
        <p:nvPicPr>
          <p:cNvPr id="6" name="Picture 5">
            <a:extLst>
              <a:ext uri="{FF2B5EF4-FFF2-40B4-BE49-F238E27FC236}">
                <a16:creationId xmlns:a16="http://schemas.microsoft.com/office/drawing/2014/main" id="{33DAFEF6-FF48-A8F4-8835-A34ACBB1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372100"/>
            <a:ext cx="13487400" cy="4419600"/>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403</TotalTime>
  <Words>830</Words>
  <Application>Microsoft Office PowerPoint</Application>
  <PresentationFormat>Custom</PresentationFormat>
  <Paragraphs>92</Paragraphs>
  <Slides>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Calibri</vt:lpstr>
      <vt:lpstr>Calibri Light</vt:lpstr>
      <vt:lpstr>HK Grotesk Bold</vt:lpstr>
      <vt:lpstr>HK Grotesk</vt:lpstr>
      <vt:lpstr>Segoe UI Semibold</vt:lpstr>
      <vt:lpstr>HK Grotesk Medium</vt:lpstr>
      <vt:lpstr>Arial</vt:lpstr>
      <vt:lpstr>Office Theme</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Eligibility Predictor</dc:title>
  <dc:creator>aditya gupta</dc:creator>
  <cp:lastModifiedBy>ARYAN PANDEY</cp:lastModifiedBy>
  <cp:revision>8</cp:revision>
  <dcterms:created xsi:type="dcterms:W3CDTF">2006-08-16T00:00:00Z</dcterms:created>
  <dcterms:modified xsi:type="dcterms:W3CDTF">2024-08-10T08:53:10Z</dcterms:modified>
  <dc:identifier>DAFvAb57GW4</dc:identifier>
</cp:coreProperties>
</file>